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</p:sldMasterIdLst>
  <p:notesMasterIdLst>
    <p:notesMasterId r:id="rId3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70" r:id="rId13"/>
    <p:sldId id="271" r:id="rId14"/>
    <p:sldId id="273" r:id="rId15"/>
    <p:sldId id="274" r:id="rId16"/>
    <p:sldId id="275" r:id="rId17"/>
    <p:sldId id="276" r:id="rId18"/>
    <p:sldId id="277" r:id="rId19"/>
    <p:sldId id="278" r:id="rId20"/>
    <p:sldId id="280" r:id="rId21"/>
    <p:sldId id="281" r:id="rId22"/>
    <p:sldId id="286" r:id="rId23"/>
    <p:sldId id="288" r:id="rId24"/>
    <p:sldId id="291" r:id="rId25"/>
    <p:sldId id="292" r:id="rId26"/>
    <p:sldId id="293" r:id="rId27"/>
    <p:sldId id="294" r:id="rId28"/>
    <p:sldId id="295" r:id="rId29"/>
    <p:sldId id="296" r:id="rId30"/>
  </p:sldIdLst>
  <p:sldSz cx="9144000" cy="5143500" type="screen16x9"/>
  <p:notesSz cx="6858000" cy="9144000"/>
  <p:embeddedFontLst>
    <p:embeddedFont>
      <p:font typeface="Bebas Neue" panose="020B0606020202050201" pitchFamily="34" charset="77"/>
      <p:regular r:id="rId32"/>
    </p:embeddedFont>
    <p:embeddedFont>
      <p:font typeface="EB Garamond" pitchFamily="2" charset="0"/>
      <p:regular r:id="rId33"/>
      <p:bold r:id="rId34"/>
      <p:italic r:id="rId35"/>
      <p:boldItalic r:id="rId36"/>
    </p:embeddedFont>
    <p:embeddedFont>
      <p:font typeface="Manrope" pitchFamily="2" charset="0"/>
      <p:regular r:id="rId37"/>
      <p:bold r:id="rId38"/>
    </p:embeddedFont>
    <p:embeddedFont>
      <p:font typeface="Manrope ExtraBold" pitchFamily="2" charset="0"/>
      <p:bold r:id="rId39"/>
    </p:embeddedFont>
    <p:embeddedFont>
      <p:font typeface="Oswald" panose="020F0502020204030204" pitchFamily="34" charset="0"/>
      <p:regular r:id="rId40"/>
      <p:bold r:id="rId41"/>
    </p:embeddedFont>
    <p:embeddedFont>
      <p:font typeface="Oswald SemiBold" panose="020F0502020204030204" pitchFamily="34" charset="0"/>
      <p:regular r:id="rId42"/>
      <p:bold r:id="rId43"/>
    </p:embeddedFont>
    <p:embeddedFont>
      <p:font typeface="Roboto Condensed Light" panose="020F0302020204030204" pitchFamily="34" charset="0"/>
      <p:regular r:id="rId44"/>
      <p:italic r:id="rId4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24735E9-D027-456C-A519-7F12C4824035}">
  <a:tblStyle styleId="{B24735E9-D027-456C-A519-7F12C482403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0"/>
  </p:normalViewPr>
  <p:slideViewPr>
    <p:cSldViewPr snapToGrid="0">
      <p:cViewPr varScale="1">
        <p:scale>
          <a:sx n="196" d="100"/>
          <a:sy n="196" d="100"/>
        </p:scale>
        <p:origin x="184" y="2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font" Target="fonts/font11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font" Target="fonts/font1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4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font" Target="fonts/font12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1595e222041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1595e222041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1595e222041_4_3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1595e222041_4_3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1595e222041_4_3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1595e222041_4_3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1595e222041_4_3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1595e222041_4_3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1595e222041_4_4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1595e222041_4_4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1595e222041_4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1595e222041_4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1595e222041_0_2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8" name="Google Shape;528;g1595e222041_0_2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1595e222041_0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8" name="Google Shape;538;g1595e222041_0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15dfa7ce67d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47" name="Google Shape;547;g15dfa7ce67d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1595e222041_1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1595e222041_1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15a487c70b6_0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15a487c70b6_0_1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15dfa7ce67d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7" name="Google Shape;587;g15dfa7ce67d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15dfa7ce67d_0_2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15dfa7ce67d_0_2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15dfa7ce67d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29" name="Google Shape;629;g15dfa7ce67d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g15a487c70b6_0_4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2" name="Google Shape;692;g15a487c70b6_0_4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g15a487c70b6_0_2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0" name="Google Shape;750;g15a487c70b6_0_2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g15dfa7ce67d_0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59" name="Google Shape;759;g15dfa7ce67d_0_2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g1595e222041_4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87" name="Google Shape;787;g1595e222041_4_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g1595e222041_4_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03" name="Google Shape;803;g1595e222041_4_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29" name="Google Shape;829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g15a487c70b6_0_2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38" name="Google Shape;838;g15a487c70b6_0_2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1595e222041_4_2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4" name="Google Shape;304;g1595e222041_4_2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15a487c70b6_0_3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15a487c70b6_0_3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595e222041_4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2" name="Google Shape;332;g1595e222041_4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1595e222041_4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9" name="Google Shape;339;g1595e222041_4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15a487c70b6_0_4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15a487c70b6_0_4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1" name="Google Shape;371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1595e222041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3" name="Google Shape;383;g1595e222041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4273525" y="1140625"/>
            <a:ext cx="4230900" cy="18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8500">
                <a:solidFill>
                  <a:srgbClr val="191919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4259275" y="3593375"/>
            <a:ext cx="4259400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0" y="0"/>
            <a:ext cx="714900" cy="5150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2"/>
          <p:cNvSpPr/>
          <p:nvPr/>
        </p:nvSpPr>
        <p:spPr>
          <a:xfrm rot="2203840">
            <a:off x="-51" y="-6617"/>
            <a:ext cx="1234504" cy="1234504"/>
          </a:xfrm>
          <a:prstGeom prst="star4">
            <a:avLst>
              <a:gd name="adj" fmla="val 125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1"/>
          <p:cNvSpPr txBox="1">
            <a:spLocks noGrp="1"/>
          </p:cNvSpPr>
          <p:nvPr>
            <p:ph type="subTitle" idx="1"/>
          </p:nvPr>
        </p:nvSpPr>
        <p:spPr>
          <a:xfrm>
            <a:off x="1054413" y="1940291"/>
            <a:ext cx="2907600" cy="4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 b="1">
                <a:latin typeface="Manrope"/>
                <a:ea typeface="Manrope"/>
                <a:cs typeface="Manrope"/>
                <a:sym typeface="Manrop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01" name="Google Shape;101;p11"/>
          <p:cNvSpPr txBox="1">
            <a:spLocks noGrp="1"/>
          </p:cNvSpPr>
          <p:nvPr>
            <p:ph type="subTitle" idx="2"/>
          </p:nvPr>
        </p:nvSpPr>
        <p:spPr>
          <a:xfrm>
            <a:off x="5186638" y="3413778"/>
            <a:ext cx="2907600" cy="4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 b="1">
                <a:latin typeface="Manrope"/>
                <a:ea typeface="Manrope"/>
                <a:cs typeface="Manrope"/>
                <a:sym typeface="Manrop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02" name="Google Shape;102;p11"/>
          <p:cNvSpPr txBox="1">
            <a:spLocks noGrp="1"/>
          </p:cNvSpPr>
          <p:nvPr>
            <p:ph type="subTitle" idx="3"/>
          </p:nvPr>
        </p:nvSpPr>
        <p:spPr>
          <a:xfrm>
            <a:off x="5181975" y="1821050"/>
            <a:ext cx="2907600" cy="71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11"/>
          <p:cNvSpPr txBox="1">
            <a:spLocks noGrp="1"/>
          </p:cNvSpPr>
          <p:nvPr>
            <p:ph type="subTitle" idx="4"/>
          </p:nvPr>
        </p:nvSpPr>
        <p:spPr>
          <a:xfrm>
            <a:off x="1226224" y="3294525"/>
            <a:ext cx="2731200" cy="71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1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1"/>
          <p:cNvSpPr/>
          <p:nvPr/>
        </p:nvSpPr>
        <p:spPr>
          <a:xfrm>
            <a:off x="0" y="0"/>
            <a:ext cx="714900" cy="5150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1"/>
          <p:cNvSpPr/>
          <p:nvPr/>
        </p:nvSpPr>
        <p:spPr>
          <a:xfrm rot="2203840">
            <a:off x="-259801" y="4180308"/>
            <a:ext cx="1234504" cy="1234504"/>
          </a:xfrm>
          <a:prstGeom prst="star4">
            <a:avLst>
              <a:gd name="adj" fmla="val 125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7" name="Google Shape;107;p11"/>
          <p:cNvGrpSpPr/>
          <p:nvPr/>
        </p:nvGrpSpPr>
        <p:grpSpPr>
          <a:xfrm>
            <a:off x="8424021" y="192468"/>
            <a:ext cx="518208" cy="538464"/>
            <a:chOff x="5344647" y="670930"/>
            <a:chExt cx="937763" cy="974421"/>
          </a:xfrm>
        </p:grpSpPr>
        <p:sp>
          <p:nvSpPr>
            <p:cNvPr id="108" name="Google Shape;108;p11"/>
            <p:cNvSpPr/>
            <p:nvPr/>
          </p:nvSpPr>
          <p:spPr>
            <a:xfrm>
              <a:off x="5488600" y="783150"/>
              <a:ext cx="649800" cy="750000"/>
            </a:xfrm>
            <a:prstGeom prst="star6">
              <a:avLst>
                <a:gd name="adj" fmla="val 28868"/>
                <a:gd name="hf" fmla="val 11547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09;p11"/>
            <p:cNvSpPr/>
            <p:nvPr/>
          </p:nvSpPr>
          <p:spPr>
            <a:xfrm rot="1799850">
              <a:off x="5488604" y="783149"/>
              <a:ext cx="649849" cy="749983"/>
            </a:xfrm>
            <a:prstGeom prst="star6">
              <a:avLst>
                <a:gd name="adj" fmla="val 28868"/>
                <a:gd name="hf" fmla="val 11547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2"/>
          <p:cNvSpPr txBox="1">
            <a:spLocks noGrp="1"/>
          </p:cNvSpPr>
          <p:nvPr>
            <p:ph type="title"/>
          </p:nvPr>
        </p:nvSpPr>
        <p:spPr>
          <a:xfrm>
            <a:off x="715100" y="1307100"/>
            <a:ext cx="4512600" cy="252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112" name="Google Shape;112;p12"/>
          <p:cNvSpPr/>
          <p:nvPr/>
        </p:nvSpPr>
        <p:spPr>
          <a:xfrm>
            <a:off x="8428900" y="-3600"/>
            <a:ext cx="714900" cy="5150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12"/>
          <p:cNvSpPr/>
          <p:nvPr/>
        </p:nvSpPr>
        <p:spPr>
          <a:xfrm rot="-2203840" flipH="1">
            <a:off x="7946199" y="-6617"/>
            <a:ext cx="1234504" cy="1234504"/>
          </a:xfrm>
          <a:prstGeom prst="star4">
            <a:avLst>
              <a:gd name="adj" fmla="val 125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2"/>
          <p:cNvSpPr/>
          <p:nvPr/>
        </p:nvSpPr>
        <p:spPr>
          <a:xfrm rot="-2203840" flipH="1">
            <a:off x="5257749" y="3991258"/>
            <a:ext cx="1234504" cy="1234504"/>
          </a:xfrm>
          <a:prstGeom prst="star4">
            <a:avLst>
              <a:gd name="adj" fmla="val 125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3"/>
          <p:cNvSpPr txBox="1">
            <a:spLocks noGrp="1"/>
          </p:cNvSpPr>
          <p:nvPr>
            <p:ph type="title"/>
          </p:nvPr>
        </p:nvSpPr>
        <p:spPr>
          <a:xfrm>
            <a:off x="3828825" y="3600050"/>
            <a:ext cx="4750500" cy="119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3"/>
          <p:cNvSpPr/>
          <p:nvPr/>
        </p:nvSpPr>
        <p:spPr>
          <a:xfrm>
            <a:off x="0" y="0"/>
            <a:ext cx="714900" cy="5150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8" name="Google Shape;118;p13"/>
          <p:cNvGrpSpPr/>
          <p:nvPr/>
        </p:nvGrpSpPr>
        <p:grpSpPr>
          <a:xfrm>
            <a:off x="8424021" y="192468"/>
            <a:ext cx="518208" cy="538464"/>
            <a:chOff x="5344647" y="670930"/>
            <a:chExt cx="937763" cy="974421"/>
          </a:xfrm>
        </p:grpSpPr>
        <p:sp>
          <p:nvSpPr>
            <p:cNvPr id="119" name="Google Shape;119;p13"/>
            <p:cNvSpPr/>
            <p:nvPr/>
          </p:nvSpPr>
          <p:spPr>
            <a:xfrm>
              <a:off x="5488600" y="783150"/>
              <a:ext cx="649800" cy="750000"/>
            </a:xfrm>
            <a:prstGeom prst="star6">
              <a:avLst>
                <a:gd name="adj" fmla="val 28868"/>
                <a:gd name="hf" fmla="val 11547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20;p13"/>
            <p:cNvSpPr/>
            <p:nvPr/>
          </p:nvSpPr>
          <p:spPr>
            <a:xfrm rot="1799850">
              <a:off x="5488604" y="783149"/>
              <a:ext cx="649849" cy="749983"/>
            </a:xfrm>
            <a:prstGeom prst="star6">
              <a:avLst>
                <a:gd name="adj" fmla="val 28868"/>
                <a:gd name="hf" fmla="val 11547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1" name="Google Shape;121;p13"/>
          <p:cNvSpPr/>
          <p:nvPr/>
        </p:nvSpPr>
        <p:spPr>
          <a:xfrm rot="2203840">
            <a:off x="-259801" y="4180308"/>
            <a:ext cx="1234504" cy="1234504"/>
          </a:xfrm>
          <a:prstGeom prst="star4">
            <a:avLst>
              <a:gd name="adj" fmla="val 125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4"/>
          <p:cNvSpPr txBox="1">
            <a:spLocks noGrp="1"/>
          </p:cNvSpPr>
          <p:nvPr>
            <p:ph type="subTitle" idx="1"/>
          </p:nvPr>
        </p:nvSpPr>
        <p:spPr>
          <a:xfrm>
            <a:off x="715100" y="2810838"/>
            <a:ext cx="3069600" cy="12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14"/>
          <p:cNvSpPr txBox="1">
            <a:spLocks noGrp="1"/>
          </p:cNvSpPr>
          <p:nvPr>
            <p:ph type="title"/>
          </p:nvPr>
        </p:nvSpPr>
        <p:spPr>
          <a:xfrm>
            <a:off x="715100" y="1126063"/>
            <a:ext cx="3766500" cy="15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14"/>
          <p:cNvSpPr/>
          <p:nvPr/>
        </p:nvSpPr>
        <p:spPr>
          <a:xfrm>
            <a:off x="8428900" y="-3600"/>
            <a:ext cx="714900" cy="5150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14"/>
          <p:cNvSpPr/>
          <p:nvPr/>
        </p:nvSpPr>
        <p:spPr>
          <a:xfrm rot="-2203840" flipH="1">
            <a:off x="7946199" y="-6617"/>
            <a:ext cx="1234504" cy="1234504"/>
          </a:xfrm>
          <a:prstGeom prst="star4">
            <a:avLst>
              <a:gd name="adj" fmla="val 125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7" name="Google Shape;127;p14"/>
          <p:cNvGrpSpPr/>
          <p:nvPr/>
        </p:nvGrpSpPr>
        <p:grpSpPr>
          <a:xfrm>
            <a:off x="201771" y="192468"/>
            <a:ext cx="518208" cy="538464"/>
            <a:chOff x="5344647" y="670930"/>
            <a:chExt cx="937763" cy="974421"/>
          </a:xfrm>
        </p:grpSpPr>
        <p:sp>
          <p:nvSpPr>
            <p:cNvPr id="128" name="Google Shape;128;p14"/>
            <p:cNvSpPr/>
            <p:nvPr/>
          </p:nvSpPr>
          <p:spPr>
            <a:xfrm>
              <a:off x="5488600" y="783150"/>
              <a:ext cx="649800" cy="750000"/>
            </a:xfrm>
            <a:prstGeom prst="star6">
              <a:avLst>
                <a:gd name="adj" fmla="val 28868"/>
                <a:gd name="hf" fmla="val 11547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29;p14"/>
            <p:cNvSpPr/>
            <p:nvPr/>
          </p:nvSpPr>
          <p:spPr>
            <a:xfrm rot="1799850">
              <a:off x="5488604" y="783149"/>
              <a:ext cx="649849" cy="749983"/>
            </a:xfrm>
            <a:prstGeom prst="star6">
              <a:avLst>
                <a:gd name="adj" fmla="val 28868"/>
                <a:gd name="hf" fmla="val 11547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0" name="Google Shape;130;p14"/>
          <p:cNvSpPr/>
          <p:nvPr/>
        </p:nvSpPr>
        <p:spPr>
          <a:xfrm rot="-2203840" flipH="1">
            <a:off x="5257749" y="3991258"/>
            <a:ext cx="1234504" cy="1234504"/>
          </a:xfrm>
          <a:prstGeom prst="star4">
            <a:avLst>
              <a:gd name="adj" fmla="val 125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_HEADER_1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5"/>
          <p:cNvSpPr txBox="1">
            <a:spLocks noGrp="1"/>
          </p:cNvSpPr>
          <p:nvPr>
            <p:ph type="title"/>
          </p:nvPr>
        </p:nvSpPr>
        <p:spPr>
          <a:xfrm>
            <a:off x="3816000" y="2283425"/>
            <a:ext cx="43872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3" name="Google Shape;133;p15"/>
          <p:cNvSpPr txBox="1">
            <a:spLocks noGrp="1"/>
          </p:cNvSpPr>
          <p:nvPr>
            <p:ph type="title" idx="2"/>
          </p:nvPr>
        </p:nvSpPr>
        <p:spPr>
          <a:xfrm>
            <a:off x="3816000" y="1441625"/>
            <a:ext cx="31509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134" name="Google Shape;134;p15"/>
          <p:cNvSpPr txBox="1">
            <a:spLocks noGrp="1"/>
          </p:cNvSpPr>
          <p:nvPr>
            <p:ph type="subTitle" idx="1"/>
          </p:nvPr>
        </p:nvSpPr>
        <p:spPr>
          <a:xfrm>
            <a:off x="3816000" y="3235975"/>
            <a:ext cx="4360200" cy="4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15"/>
          <p:cNvSpPr/>
          <p:nvPr/>
        </p:nvSpPr>
        <p:spPr>
          <a:xfrm>
            <a:off x="0" y="0"/>
            <a:ext cx="714900" cy="5150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15"/>
          <p:cNvSpPr/>
          <p:nvPr/>
        </p:nvSpPr>
        <p:spPr>
          <a:xfrm rot="2203840">
            <a:off x="-51" y="-6617"/>
            <a:ext cx="1234504" cy="1234504"/>
          </a:xfrm>
          <a:prstGeom prst="star4">
            <a:avLst>
              <a:gd name="adj" fmla="val 125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16"/>
          <p:cNvSpPr/>
          <p:nvPr/>
        </p:nvSpPr>
        <p:spPr>
          <a:xfrm>
            <a:off x="8428900" y="-3600"/>
            <a:ext cx="714900" cy="5150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0" name="Google Shape;140;p16"/>
          <p:cNvGrpSpPr/>
          <p:nvPr/>
        </p:nvGrpSpPr>
        <p:grpSpPr>
          <a:xfrm>
            <a:off x="201771" y="192468"/>
            <a:ext cx="518208" cy="538464"/>
            <a:chOff x="5344647" y="670930"/>
            <a:chExt cx="937763" cy="974421"/>
          </a:xfrm>
        </p:grpSpPr>
        <p:sp>
          <p:nvSpPr>
            <p:cNvPr id="141" name="Google Shape;141;p16"/>
            <p:cNvSpPr/>
            <p:nvPr/>
          </p:nvSpPr>
          <p:spPr>
            <a:xfrm>
              <a:off x="5488600" y="783150"/>
              <a:ext cx="649800" cy="750000"/>
            </a:xfrm>
            <a:prstGeom prst="star6">
              <a:avLst>
                <a:gd name="adj" fmla="val 28868"/>
                <a:gd name="hf" fmla="val 11547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42;p16"/>
            <p:cNvSpPr/>
            <p:nvPr/>
          </p:nvSpPr>
          <p:spPr>
            <a:xfrm rot="1799850">
              <a:off x="5488604" y="783149"/>
              <a:ext cx="649849" cy="749983"/>
            </a:xfrm>
            <a:prstGeom prst="star6">
              <a:avLst>
                <a:gd name="adj" fmla="val 28868"/>
                <a:gd name="hf" fmla="val 11547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3" name="Google Shape;143;p16"/>
          <p:cNvSpPr/>
          <p:nvPr/>
        </p:nvSpPr>
        <p:spPr>
          <a:xfrm rot="2203840">
            <a:off x="7983974" y="4154608"/>
            <a:ext cx="1234504" cy="1234504"/>
          </a:xfrm>
          <a:prstGeom prst="star4">
            <a:avLst>
              <a:gd name="adj" fmla="val 125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_HEADER_2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7"/>
          <p:cNvSpPr txBox="1">
            <a:spLocks noGrp="1"/>
          </p:cNvSpPr>
          <p:nvPr>
            <p:ph type="title"/>
          </p:nvPr>
        </p:nvSpPr>
        <p:spPr>
          <a:xfrm>
            <a:off x="591375" y="2693700"/>
            <a:ext cx="43602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46" name="Google Shape;146;p17"/>
          <p:cNvSpPr txBox="1">
            <a:spLocks noGrp="1"/>
          </p:cNvSpPr>
          <p:nvPr>
            <p:ph type="title" idx="2"/>
          </p:nvPr>
        </p:nvSpPr>
        <p:spPr>
          <a:xfrm>
            <a:off x="1800775" y="991350"/>
            <a:ext cx="31509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147" name="Google Shape;147;p17"/>
          <p:cNvSpPr txBox="1">
            <a:spLocks noGrp="1"/>
          </p:cNvSpPr>
          <p:nvPr>
            <p:ph type="subTitle" idx="1"/>
          </p:nvPr>
        </p:nvSpPr>
        <p:spPr>
          <a:xfrm>
            <a:off x="595700" y="3686250"/>
            <a:ext cx="4360200" cy="4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17"/>
          <p:cNvSpPr/>
          <p:nvPr/>
        </p:nvSpPr>
        <p:spPr>
          <a:xfrm>
            <a:off x="8428900" y="-3600"/>
            <a:ext cx="714900" cy="5150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17"/>
          <p:cNvSpPr/>
          <p:nvPr/>
        </p:nvSpPr>
        <p:spPr>
          <a:xfrm rot="-2203840" flipH="1">
            <a:off x="5257749" y="3991258"/>
            <a:ext cx="1234504" cy="1234504"/>
          </a:xfrm>
          <a:prstGeom prst="star4">
            <a:avLst>
              <a:gd name="adj" fmla="val 125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17"/>
          <p:cNvSpPr/>
          <p:nvPr/>
        </p:nvSpPr>
        <p:spPr>
          <a:xfrm rot="-2203840" flipH="1">
            <a:off x="7946199" y="-6617"/>
            <a:ext cx="1234504" cy="1234504"/>
          </a:xfrm>
          <a:prstGeom prst="star4">
            <a:avLst>
              <a:gd name="adj" fmla="val 125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BLANK_1_1_1_1_1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8"/>
          <p:cNvSpPr txBox="1">
            <a:spLocks noGrp="1"/>
          </p:cNvSpPr>
          <p:nvPr>
            <p:ph type="title"/>
          </p:nvPr>
        </p:nvSpPr>
        <p:spPr>
          <a:xfrm>
            <a:off x="971263" y="1841450"/>
            <a:ext cx="18030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53" name="Google Shape;153;p18"/>
          <p:cNvSpPr txBox="1">
            <a:spLocks noGrp="1"/>
          </p:cNvSpPr>
          <p:nvPr>
            <p:ph type="subTitle" idx="1"/>
          </p:nvPr>
        </p:nvSpPr>
        <p:spPr>
          <a:xfrm>
            <a:off x="971263" y="2243327"/>
            <a:ext cx="18030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18"/>
          <p:cNvSpPr txBox="1">
            <a:spLocks noGrp="1"/>
          </p:cNvSpPr>
          <p:nvPr>
            <p:ph type="title" idx="2"/>
          </p:nvPr>
        </p:nvSpPr>
        <p:spPr>
          <a:xfrm>
            <a:off x="3670461" y="1841450"/>
            <a:ext cx="18030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55" name="Google Shape;155;p18"/>
          <p:cNvSpPr txBox="1">
            <a:spLocks noGrp="1"/>
          </p:cNvSpPr>
          <p:nvPr>
            <p:ph type="subTitle" idx="3"/>
          </p:nvPr>
        </p:nvSpPr>
        <p:spPr>
          <a:xfrm>
            <a:off x="3670461" y="2243327"/>
            <a:ext cx="18030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18"/>
          <p:cNvSpPr txBox="1">
            <a:spLocks noGrp="1"/>
          </p:cNvSpPr>
          <p:nvPr>
            <p:ph type="title" idx="4"/>
          </p:nvPr>
        </p:nvSpPr>
        <p:spPr>
          <a:xfrm>
            <a:off x="971263" y="3701025"/>
            <a:ext cx="18030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57" name="Google Shape;157;p18"/>
          <p:cNvSpPr txBox="1">
            <a:spLocks noGrp="1"/>
          </p:cNvSpPr>
          <p:nvPr>
            <p:ph type="subTitle" idx="5"/>
          </p:nvPr>
        </p:nvSpPr>
        <p:spPr>
          <a:xfrm>
            <a:off x="971263" y="4102902"/>
            <a:ext cx="18030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18"/>
          <p:cNvSpPr txBox="1">
            <a:spLocks noGrp="1"/>
          </p:cNvSpPr>
          <p:nvPr>
            <p:ph type="title" idx="6"/>
          </p:nvPr>
        </p:nvSpPr>
        <p:spPr>
          <a:xfrm>
            <a:off x="3670461" y="3701025"/>
            <a:ext cx="18030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59" name="Google Shape;159;p18"/>
          <p:cNvSpPr txBox="1">
            <a:spLocks noGrp="1"/>
          </p:cNvSpPr>
          <p:nvPr>
            <p:ph type="subTitle" idx="7"/>
          </p:nvPr>
        </p:nvSpPr>
        <p:spPr>
          <a:xfrm>
            <a:off x="3670461" y="4102902"/>
            <a:ext cx="18030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18"/>
          <p:cNvSpPr txBox="1">
            <a:spLocks noGrp="1"/>
          </p:cNvSpPr>
          <p:nvPr>
            <p:ph type="title" idx="8"/>
          </p:nvPr>
        </p:nvSpPr>
        <p:spPr>
          <a:xfrm>
            <a:off x="6369736" y="1841450"/>
            <a:ext cx="18030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61" name="Google Shape;161;p18"/>
          <p:cNvSpPr txBox="1">
            <a:spLocks noGrp="1"/>
          </p:cNvSpPr>
          <p:nvPr>
            <p:ph type="subTitle" idx="9"/>
          </p:nvPr>
        </p:nvSpPr>
        <p:spPr>
          <a:xfrm>
            <a:off x="6369736" y="2243327"/>
            <a:ext cx="18030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18"/>
          <p:cNvSpPr txBox="1">
            <a:spLocks noGrp="1"/>
          </p:cNvSpPr>
          <p:nvPr>
            <p:ph type="title" idx="13"/>
          </p:nvPr>
        </p:nvSpPr>
        <p:spPr>
          <a:xfrm>
            <a:off x="6369736" y="3701025"/>
            <a:ext cx="18030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63" name="Google Shape;163;p18"/>
          <p:cNvSpPr txBox="1">
            <a:spLocks noGrp="1"/>
          </p:cNvSpPr>
          <p:nvPr>
            <p:ph type="subTitle" idx="14"/>
          </p:nvPr>
        </p:nvSpPr>
        <p:spPr>
          <a:xfrm>
            <a:off x="6369736" y="4102902"/>
            <a:ext cx="18030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18"/>
          <p:cNvSpPr txBox="1">
            <a:spLocks noGrp="1"/>
          </p:cNvSpPr>
          <p:nvPr>
            <p:ph type="title" idx="15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18"/>
          <p:cNvSpPr/>
          <p:nvPr/>
        </p:nvSpPr>
        <p:spPr>
          <a:xfrm>
            <a:off x="0" y="0"/>
            <a:ext cx="714900" cy="5150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18"/>
          <p:cNvSpPr/>
          <p:nvPr/>
        </p:nvSpPr>
        <p:spPr>
          <a:xfrm rot="2203840">
            <a:off x="-259801" y="4180308"/>
            <a:ext cx="1234504" cy="1234504"/>
          </a:xfrm>
          <a:prstGeom prst="star4">
            <a:avLst>
              <a:gd name="adj" fmla="val 125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7" name="Google Shape;167;p18"/>
          <p:cNvGrpSpPr/>
          <p:nvPr/>
        </p:nvGrpSpPr>
        <p:grpSpPr>
          <a:xfrm>
            <a:off x="8424021" y="192468"/>
            <a:ext cx="518208" cy="538464"/>
            <a:chOff x="5344647" y="670930"/>
            <a:chExt cx="937763" cy="974421"/>
          </a:xfrm>
        </p:grpSpPr>
        <p:sp>
          <p:nvSpPr>
            <p:cNvPr id="168" name="Google Shape;168;p18"/>
            <p:cNvSpPr/>
            <p:nvPr/>
          </p:nvSpPr>
          <p:spPr>
            <a:xfrm>
              <a:off x="5488600" y="783150"/>
              <a:ext cx="649800" cy="750000"/>
            </a:xfrm>
            <a:prstGeom prst="star6">
              <a:avLst>
                <a:gd name="adj" fmla="val 28868"/>
                <a:gd name="hf" fmla="val 11547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69;p18"/>
            <p:cNvSpPr/>
            <p:nvPr/>
          </p:nvSpPr>
          <p:spPr>
            <a:xfrm rot="1799850">
              <a:off x="5488604" y="783149"/>
              <a:ext cx="649849" cy="749983"/>
            </a:xfrm>
            <a:prstGeom prst="star6">
              <a:avLst>
                <a:gd name="adj" fmla="val 28868"/>
                <a:gd name="hf" fmla="val 11547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_1_1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9"/>
          <p:cNvSpPr txBox="1">
            <a:spLocks noGrp="1"/>
          </p:cNvSpPr>
          <p:nvPr>
            <p:ph type="title"/>
          </p:nvPr>
        </p:nvSpPr>
        <p:spPr>
          <a:xfrm>
            <a:off x="2116606" y="1687375"/>
            <a:ext cx="21279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72" name="Google Shape;172;p19"/>
          <p:cNvSpPr txBox="1">
            <a:spLocks noGrp="1"/>
          </p:cNvSpPr>
          <p:nvPr>
            <p:ph type="subTitle" idx="1"/>
          </p:nvPr>
        </p:nvSpPr>
        <p:spPr>
          <a:xfrm>
            <a:off x="2116606" y="2121500"/>
            <a:ext cx="21279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19"/>
          <p:cNvSpPr txBox="1">
            <a:spLocks noGrp="1"/>
          </p:cNvSpPr>
          <p:nvPr>
            <p:ph type="title" idx="2"/>
          </p:nvPr>
        </p:nvSpPr>
        <p:spPr>
          <a:xfrm>
            <a:off x="5849418" y="1687375"/>
            <a:ext cx="21279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74" name="Google Shape;174;p19"/>
          <p:cNvSpPr txBox="1">
            <a:spLocks noGrp="1"/>
          </p:cNvSpPr>
          <p:nvPr>
            <p:ph type="subTitle" idx="3"/>
          </p:nvPr>
        </p:nvSpPr>
        <p:spPr>
          <a:xfrm>
            <a:off x="5849418" y="2121500"/>
            <a:ext cx="21279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19"/>
          <p:cNvSpPr txBox="1">
            <a:spLocks noGrp="1"/>
          </p:cNvSpPr>
          <p:nvPr>
            <p:ph type="title" idx="4"/>
          </p:nvPr>
        </p:nvSpPr>
        <p:spPr>
          <a:xfrm>
            <a:off x="2116570" y="3469901"/>
            <a:ext cx="21279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76" name="Google Shape;176;p19"/>
          <p:cNvSpPr txBox="1">
            <a:spLocks noGrp="1"/>
          </p:cNvSpPr>
          <p:nvPr>
            <p:ph type="subTitle" idx="5"/>
          </p:nvPr>
        </p:nvSpPr>
        <p:spPr>
          <a:xfrm>
            <a:off x="2116570" y="3904025"/>
            <a:ext cx="21279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19"/>
          <p:cNvSpPr txBox="1">
            <a:spLocks noGrp="1"/>
          </p:cNvSpPr>
          <p:nvPr>
            <p:ph type="title" idx="6"/>
          </p:nvPr>
        </p:nvSpPr>
        <p:spPr>
          <a:xfrm>
            <a:off x="5849382" y="3469901"/>
            <a:ext cx="21279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78" name="Google Shape;178;p19"/>
          <p:cNvSpPr txBox="1">
            <a:spLocks noGrp="1"/>
          </p:cNvSpPr>
          <p:nvPr>
            <p:ph type="subTitle" idx="7"/>
          </p:nvPr>
        </p:nvSpPr>
        <p:spPr>
          <a:xfrm>
            <a:off x="5849382" y="3904025"/>
            <a:ext cx="21279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19"/>
          <p:cNvSpPr txBox="1">
            <a:spLocks noGrp="1"/>
          </p:cNvSpPr>
          <p:nvPr>
            <p:ph type="title" idx="8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80" name="Google Shape;180;p19"/>
          <p:cNvSpPr/>
          <p:nvPr/>
        </p:nvSpPr>
        <p:spPr>
          <a:xfrm>
            <a:off x="0" y="0"/>
            <a:ext cx="714900" cy="5150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1" name="Google Shape;181;p19"/>
          <p:cNvGrpSpPr/>
          <p:nvPr/>
        </p:nvGrpSpPr>
        <p:grpSpPr>
          <a:xfrm>
            <a:off x="8424021" y="192468"/>
            <a:ext cx="518208" cy="538464"/>
            <a:chOff x="5344647" y="670930"/>
            <a:chExt cx="937763" cy="974421"/>
          </a:xfrm>
        </p:grpSpPr>
        <p:sp>
          <p:nvSpPr>
            <p:cNvPr id="182" name="Google Shape;182;p19"/>
            <p:cNvSpPr/>
            <p:nvPr/>
          </p:nvSpPr>
          <p:spPr>
            <a:xfrm>
              <a:off x="5488600" y="783150"/>
              <a:ext cx="649800" cy="750000"/>
            </a:xfrm>
            <a:prstGeom prst="star6">
              <a:avLst>
                <a:gd name="adj" fmla="val 28868"/>
                <a:gd name="hf" fmla="val 11547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83;p19"/>
            <p:cNvSpPr/>
            <p:nvPr/>
          </p:nvSpPr>
          <p:spPr>
            <a:xfrm rot="1799850">
              <a:off x="5488604" y="783149"/>
              <a:ext cx="649849" cy="749983"/>
            </a:xfrm>
            <a:prstGeom prst="star6">
              <a:avLst>
                <a:gd name="adj" fmla="val 28868"/>
                <a:gd name="hf" fmla="val 11547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4" name="Google Shape;184;p19"/>
          <p:cNvSpPr/>
          <p:nvPr/>
        </p:nvSpPr>
        <p:spPr>
          <a:xfrm rot="2203840">
            <a:off x="-259801" y="4180308"/>
            <a:ext cx="1234504" cy="1234504"/>
          </a:xfrm>
          <a:prstGeom prst="star4">
            <a:avLst>
              <a:gd name="adj" fmla="val 125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BLANK_1_1_1_2_1_1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0"/>
          <p:cNvSpPr txBox="1">
            <a:spLocks noGrp="1"/>
          </p:cNvSpPr>
          <p:nvPr>
            <p:ph type="title"/>
          </p:nvPr>
        </p:nvSpPr>
        <p:spPr>
          <a:xfrm>
            <a:off x="720000" y="3257813"/>
            <a:ext cx="23364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87" name="Google Shape;187;p20"/>
          <p:cNvSpPr txBox="1">
            <a:spLocks noGrp="1"/>
          </p:cNvSpPr>
          <p:nvPr>
            <p:ph type="subTitle" idx="1"/>
          </p:nvPr>
        </p:nvSpPr>
        <p:spPr>
          <a:xfrm>
            <a:off x="720000" y="3719128"/>
            <a:ext cx="23364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20"/>
          <p:cNvSpPr txBox="1">
            <a:spLocks noGrp="1"/>
          </p:cNvSpPr>
          <p:nvPr>
            <p:ph type="title" idx="2"/>
          </p:nvPr>
        </p:nvSpPr>
        <p:spPr>
          <a:xfrm>
            <a:off x="3403800" y="3257813"/>
            <a:ext cx="23364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89" name="Google Shape;189;p20"/>
          <p:cNvSpPr txBox="1">
            <a:spLocks noGrp="1"/>
          </p:cNvSpPr>
          <p:nvPr>
            <p:ph type="subTitle" idx="3"/>
          </p:nvPr>
        </p:nvSpPr>
        <p:spPr>
          <a:xfrm>
            <a:off x="3403800" y="3719128"/>
            <a:ext cx="23364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0" name="Google Shape;190;p20"/>
          <p:cNvSpPr txBox="1">
            <a:spLocks noGrp="1"/>
          </p:cNvSpPr>
          <p:nvPr>
            <p:ph type="title" idx="4"/>
          </p:nvPr>
        </p:nvSpPr>
        <p:spPr>
          <a:xfrm>
            <a:off x="6087600" y="3257813"/>
            <a:ext cx="23364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91" name="Google Shape;191;p20"/>
          <p:cNvSpPr txBox="1">
            <a:spLocks noGrp="1"/>
          </p:cNvSpPr>
          <p:nvPr>
            <p:ph type="subTitle" idx="5"/>
          </p:nvPr>
        </p:nvSpPr>
        <p:spPr>
          <a:xfrm>
            <a:off x="6087600" y="3719128"/>
            <a:ext cx="23364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20"/>
          <p:cNvSpPr txBox="1">
            <a:spLocks noGrp="1"/>
          </p:cNvSpPr>
          <p:nvPr>
            <p:ph type="title" idx="6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93" name="Google Shape;193;p20"/>
          <p:cNvSpPr/>
          <p:nvPr/>
        </p:nvSpPr>
        <p:spPr>
          <a:xfrm>
            <a:off x="0" y="0"/>
            <a:ext cx="714900" cy="5150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20"/>
          <p:cNvSpPr/>
          <p:nvPr/>
        </p:nvSpPr>
        <p:spPr>
          <a:xfrm rot="2203840">
            <a:off x="-259801" y="4180308"/>
            <a:ext cx="1234504" cy="1234504"/>
          </a:xfrm>
          <a:prstGeom prst="star4">
            <a:avLst>
              <a:gd name="adj" fmla="val 125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5" name="Google Shape;195;p20"/>
          <p:cNvGrpSpPr/>
          <p:nvPr/>
        </p:nvGrpSpPr>
        <p:grpSpPr>
          <a:xfrm>
            <a:off x="8424021" y="192468"/>
            <a:ext cx="518208" cy="538464"/>
            <a:chOff x="5344647" y="670930"/>
            <a:chExt cx="937763" cy="974421"/>
          </a:xfrm>
        </p:grpSpPr>
        <p:sp>
          <p:nvSpPr>
            <p:cNvPr id="196" name="Google Shape;196;p20"/>
            <p:cNvSpPr/>
            <p:nvPr/>
          </p:nvSpPr>
          <p:spPr>
            <a:xfrm>
              <a:off x="5488600" y="783150"/>
              <a:ext cx="649800" cy="750000"/>
            </a:xfrm>
            <a:prstGeom prst="star6">
              <a:avLst>
                <a:gd name="adj" fmla="val 28868"/>
                <a:gd name="hf" fmla="val 11547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97;p20"/>
            <p:cNvSpPr/>
            <p:nvPr/>
          </p:nvSpPr>
          <p:spPr>
            <a:xfrm rot="1799850">
              <a:off x="5488604" y="783149"/>
              <a:ext cx="649849" cy="749983"/>
            </a:xfrm>
            <a:prstGeom prst="star6">
              <a:avLst>
                <a:gd name="adj" fmla="val 28868"/>
                <a:gd name="hf" fmla="val 11547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720000" y="1742775"/>
            <a:ext cx="23364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/>
          </p:nvPr>
        </p:nvSpPr>
        <p:spPr>
          <a:xfrm>
            <a:off x="1250550" y="1336390"/>
            <a:ext cx="12753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720000" y="2176900"/>
            <a:ext cx="23364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3"/>
          </p:nvPr>
        </p:nvSpPr>
        <p:spPr>
          <a:xfrm>
            <a:off x="3403750" y="1742775"/>
            <a:ext cx="23364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title" idx="4"/>
          </p:nvPr>
        </p:nvSpPr>
        <p:spPr>
          <a:xfrm>
            <a:off x="3934350" y="1336390"/>
            <a:ext cx="12753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5"/>
          </p:nvPr>
        </p:nvSpPr>
        <p:spPr>
          <a:xfrm>
            <a:off x="3403800" y="2176900"/>
            <a:ext cx="23364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title" idx="6"/>
          </p:nvPr>
        </p:nvSpPr>
        <p:spPr>
          <a:xfrm>
            <a:off x="6087700" y="1742775"/>
            <a:ext cx="23364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title" idx="7"/>
          </p:nvPr>
        </p:nvSpPr>
        <p:spPr>
          <a:xfrm>
            <a:off x="6618150" y="1336390"/>
            <a:ext cx="12753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ubTitle" idx="8"/>
          </p:nvPr>
        </p:nvSpPr>
        <p:spPr>
          <a:xfrm>
            <a:off x="6087600" y="2176900"/>
            <a:ext cx="23364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title" idx="9"/>
          </p:nvPr>
        </p:nvSpPr>
        <p:spPr>
          <a:xfrm>
            <a:off x="720000" y="3532175"/>
            <a:ext cx="23364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title" idx="13"/>
          </p:nvPr>
        </p:nvSpPr>
        <p:spPr>
          <a:xfrm>
            <a:off x="1250550" y="3125790"/>
            <a:ext cx="12753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subTitle" idx="14"/>
          </p:nvPr>
        </p:nvSpPr>
        <p:spPr>
          <a:xfrm>
            <a:off x="720000" y="3966300"/>
            <a:ext cx="23364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title" idx="15"/>
          </p:nvPr>
        </p:nvSpPr>
        <p:spPr>
          <a:xfrm>
            <a:off x="3403750" y="3532175"/>
            <a:ext cx="23364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title" idx="16"/>
          </p:nvPr>
        </p:nvSpPr>
        <p:spPr>
          <a:xfrm>
            <a:off x="3934350" y="3125790"/>
            <a:ext cx="12753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subTitle" idx="17"/>
          </p:nvPr>
        </p:nvSpPr>
        <p:spPr>
          <a:xfrm>
            <a:off x="3403800" y="3966300"/>
            <a:ext cx="23364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title" idx="18"/>
          </p:nvPr>
        </p:nvSpPr>
        <p:spPr>
          <a:xfrm>
            <a:off x="6087700" y="3532175"/>
            <a:ext cx="23364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title" idx="19"/>
          </p:nvPr>
        </p:nvSpPr>
        <p:spPr>
          <a:xfrm>
            <a:off x="6618150" y="3125790"/>
            <a:ext cx="12753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1" name="Google Shape;31;p3"/>
          <p:cNvSpPr txBox="1">
            <a:spLocks noGrp="1"/>
          </p:cNvSpPr>
          <p:nvPr>
            <p:ph type="subTitle" idx="20"/>
          </p:nvPr>
        </p:nvSpPr>
        <p:spPr>
          <a:xfrm>
            <a:off x="6087600" y="3966300"/>
            <a:ext cx="23364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3"/>
          <p:cNvSpPr txBox="1">
            <a:spLocks noGrp="1"/>
          </p:cNvSpPr>
          <p:nvPr>
            <p:ph type="title" idx="21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3"/>
          <p:cNvSpPr/>
          <p:nvPr/>
        </p:nvSpPr>
        <p:spPr>
          <a:xfrm>
            <a:off x="0" y="0"/>
            <a:ext cx="714900" cy="5150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Google Shape;34;p3"/>
          <p:cNvSpPr/>
          <p:nvPr/>
        </p:nvSpPr>
        <p:spPr>
          <a:xfrm rot="2203840">
            <a:off x="-259801" y="4180308"/>
            <a:ext cx="1234504" cy="1234504"/>
          </a:xfrm>
          <a:prstGeom prst="star4">
            <a:avLst>
              <a:gd name="adj" fmla="val 125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5" name="Google Shape;35;p3"/>
          <p:cNvGrpSpPr/>
          <p:nvPr/>
        </p:nvGrpSpPr>
        <p:grpSpPr>
          <a:xfrm>
            <a:off x="8424021" y="192468"/>
            <a:ext cx="518208" cy="538464"/>
            <a:chOff x="5344647" y="670930"/>
            <a:chExt cx="937763" cy="974421"/>
          </a:xfrm>
        </p:grpSpPr>
        <p:sp>
          <p:nvSpPr>
            <p:cNvPr id="36" name="Google Shape;36;p3"/>
            <p:cNvSpPr/>
            <p:nvPr/>
          </p:nvSpPr>
          <p:spPr>
            <a:xfrm>
              <a:off x="5488600" y="783150"/>
              <a:ext cx="649800" cy="750000"/>
            </a:xfrm>
            <a:prstGeom prst="star6">
              <a:avLst>
                <a:gd name="adj" fmla="val 28868"/>
                <a:gd name="hf" fmla="val 11547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37;p3"/>
            <p:cNvSpPr/>
            <p:nvPr/>
          </p:nvSpPr>
          <p:spPr>
            <a:xfrm rot="1799850">
              <a:off x="5488604" y="783149"/>
              <a:ext cx="649849" cy="749983"/>
            </a:xfrm>
            <a:prstGeom prst="star6">
              <a:avLst>
                <a:gd name="adj" fmla="val 28868"/>
                <a:gd name="hf" fmla="val 11547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1"/>
          <p:cNvSpPr txBox="1">
            <a:spLocks noGrp="1"/>
          </p:cNvSpPr>
          <p:nvPr>
            <p:ph type="title" hasCustomPrompt="1"/>
          </p:nvPr>
        </p:nvSpPr>
        <p:spPr>
          <a:xfrm>
            <a:off x="3145000" y="1847025"/>
            <a:ext cx="5283900" cy="15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200" name="Google Shape;200;p21"/>
          <p:cNvSpPr txBox="1">
            <a:spLocks noGrp="1"/>
          </p:cNvSpPr>
          <p:nvPr>
            <p:ph type="subTitle" idx="1"/>
          </p:nvPr>
        </p:nvSpPr>
        <p:spPr>
          <a:xfrm>
            <a:off x="3145000" y="3358175"/>
            <a:ext cx="5283900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01" name="Google Shape;201;p21"/>
          <p:cNvSpPr/>
          <p:nvPr/>
        </p:nvSpPr>
        <p:spPr>
          <a:xfrm>
            <a:off x="0" y="0"/>
            <a:ext cx="714900" cy="5150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21"/>
          <p:cNvSpPr txBox="1">
            <a:spLocks noGrp="1"/>
          </p:cNvSpPr>
          <p:nvPr>
            <p:ph type="title" idx="2"/>
          </p:nvPr>
        </p:nvSpPr>
        <p:spPr>
          <a:xfrm>
            <a:off x="3211725" y="1166475"/>
            <a:ext cx="5212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03" name="Google Shape;203;p21"/>
          <p:cNvSpPr/>
          <p:nvPr/>
        </p:nvSpPr>
        <p:spPr>
          <a:xfrm rot="2203840">
            <a:off x="-51" y="-6617"/>
            <a:ext cx="1234504" cy="1234504"/>
          </a:xfrm>
          <a:prstGeom prst="star4">
            <a:avLst>
              <a:gd name="adj" fmla="val 125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BLANK_1_1_1_1_1_1"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2"/>
          <p:cNvSpPr txBox="1">
            <a:spLocks noGrp="1"/>
          </p:cNvSpPr>
          <p:nvPr>
            <p:ph type="title"/>
          </p:nvPr>
        </p:nvSpPr>
        <p:spPr>
          <a:xfrm>
            <a:off x="720000" y="1904325"/>
            <a:ext cx="2963700" cy="82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5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endParaRPr/>
          </a:p>
        </p:txBody>
      </p:sp>
      <p:sp>
        <p:nvSpPr>
          <p:cNvPr id="206" name="Google Shape;206;p22"/>
          <p:cNvSpPr txBox="1">
            <a:spLocks noGrp="1"/>
          </p:cNvSpPr>
          <p:nvPr>
            <p:ph type="subTitle" idx="1"/>
          </p:nvPr>
        </p:nvSpPr>
        <p:spPr>
          <a:xfrm>
            <a:off x="720000" y="2610350"/>
            <a:ext cx="2963700" cy="4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7" name="Google Shape;207;p22"/>
          <p:cNvSpPr txBox="1">
            <a:spLocks noGrp="1"/>
          </p:cNvSpPr>
          <p:nvPr>
            <p:ph type="title" idx="2"/>
          </p:nvPr>
        </p:nvSpPr>
        <p:spPr>
          <a:xfrm>
            <a:off x="5460300" y="1904325"/>
            <a:ext cx="2963700" cy="82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5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endParaRPr/>
          </a:p>
        </p:txBody>
      </p:sp>
      <p:sp>
        <p:nvSpPr>
          <p:cNvPr id="208" name="Google Shape;208;p22"/>
          <p:cNvSpPr txBox="1">
            <a:spLocks noGrp="1"/>
          </p:cNvSpPr>
          <p:nvPr>
            <p:ph type="subTitle" idx="3"/>
          </p:nvPr>
        </p:nvSpPr>
        <p:spPr>
          <a:xfrm>
            <a:off x="5460300" y="2610351"/>
            <a:ext cx="2963700" cy="4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9" name="Google Shape;209;p22"/>
          <p:cNvSpPr txBox="1">
            <a:spLocks noGrp="1"/>
          </p:cNvSpPr>
          <p:nvPr>
            <p:ph type="title" idx="4"/>
          </p:nvPr>
        </p:nvSpPr>
        <p:spPr>
          <a:xfrm>
            <a:off x="3090150" y="3457275"/>
            <a:ext cx="2963700" cy="82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5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endParaRPr/>
          </a:p>
        </p:txBody>
      </p:sp>
      <p:sp>
        <p:nvSpPr>
          <p:cNvPr id="210" name="Google Shape;210;p22"/>
          <p:cNvSpPr txBox="1">
            <a:spLocks noGrp="1"/>
          </p:cNvSpPr>
          <p:nvPr>
            <p:ph type="subTitle" idx="5"/>
          </p:nvPr>
        </p:nvSpPr>
        <p:spPr>
          <a:xfrm>
            <a:off x="3090150" y="4163300"/>
            <a:ext cx="2963700" cy="4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1" name="Google Shape;211;p22"/>
          <p:cNvSpPr txBox="1">
            <a:spLocks noGrp="1"/>
          </p:cNvSpPr>
          <p:nvPr>
            <p:ph type="title" idx="6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12" name="Google Shape;212;p22"/>
          <p:cNvSpPr/>
          <p:nvPr/>
        </p:nvSpPr>
        <p:spPr>
          <a:xfrm>
            <a:off x="8428900" y="-3600"/>
            <a:ext cx="714900" cy="5150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3" name="Google Shape;213;p22"/>
          <p:cNvGrpSpPr/>
          <p:nvPr/>
        </p:nvGrpSpPr>
        <p:grpSpPr>
          <a:xfrm>
            <a:off x="201771" y="192468"/>
            <a:ext cx="518208" cy="538464"/>
            <a:chOff x="5344647" y="670930"/>
            <a:chExt cx="937763" cy="974421"/>
          </a:xfrm>
        </p:grpSpPr>
        <p:sp>
          <p:nvSpPr>
            <p:cNvPr id="214" name="Google Shape;214;p22"/>
            <p:cNvSpPr/>
            <p:nvPr/>
          </p:nvSpPr>
          <p:spPr>
            <a:xfrm>
              <a:off x="5488600" y="783150"/>
              <a:ext cx="649800" cy="750000"/>
            </a:xfrm>
            <a:prstGeom prst="star6">
              <a:avLst>
                <a:gd name="adj" fmla="val 28868"/>
                <a:gd name="hf" fmla="val 11547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215;p22"/>
            <p:cNvSpPr/>
            <p:nvPr/>
          </p:nvSpPr>
          <p:spPr>
            <a:xfrm rot="1799850">
              <a:off x="5488604" y="783149"/>
              <a:ext cx="649849" cy="749983"/>
            </a:xfrm>
            <a:prstGeom prst="star6">
              <a:avLst>
                <a:gd name="adj" fmla="val 28868"/>
                <a:gd name="hf" fmla="val 11547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6" name="Google Shape;216;p22"/>
          <p:cNvSpPr/>
          <p:nvPr/>
        </p:nvSpPr>
        <p:spPr>
          <a:xfrm rot="2203840">
            <a:off x="7983974" y="4154608"/>
            <a:ext cx="1234504" cy="1234504"/>
          </a:xfrm>
          <a:prstGeom prst="star4">
            <a:avLst>
              <a:gd name="adj" fmla="val 125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1"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3"/>
          <p:cNvSpPr txBox="1">
            <a:spLocks noGrp="1"/>
          </p:cNvSpPr>
          <p:nvPr>
            <p:ph type="subTitle" idx="1"/>
          </p:nvPr>
        </p:nvSpPr>
        <p:spPr>
          <a:xfrm>
            <a:off x="715100" y="2278400"/>
            <a:ext cx="3259500" cy="13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9" name="Google Shape;219;p23"/>
          <p:cNvSpPr txBox="1">
            <a:spLocks noGrp="1"/>
          </p:cNvSpPr>
          <p:nvPr>
            <p:ph type="title"/>
          </p:nvPr>
        </p:nvSpPr>
        <p:spPr>
          <a:xfrm>
            <a:off x="715100" y="1510900"/>
            <a:ext cx="3766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20" name="Google Shape;220;p23"/>
          <p:cNvSpPr/>
          <p:nvPr/>
        </p:nvSpPr>
        <p:spPr>
          <a:xfrm>
            <a:off x="8428900" y="-3600"/>
            <a:ext cx="714900" cy="5150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1" name="Google Shape;221;p23"/>
          <p:cNvGrpSpPr/>
          <p:nvPr/>
        </p:nvGrpSpPr>
        <p:grpSpPr>
          <a:xfrm>
            <a:off x="201771" y="192468"/>
            <a:ext cx="518208" cy="538464"/>
            <a:chOff x="5344647" y="670930"/>
            <a:chExt cx="937763" cy="974421"/>
          </a:xfrm>
        </p:grpSpPr>
        <p:sp>
          <p:nvSpPr>
            <p:cNvPr id="222" name="Google Shape;222;p23"/>
            <p:cNvSpPr/>
            <p:nvPr/>
          </p:nvSpPr>
          <p:spPr>
            <a:xfrm>
              <a:off x="5488600" y="783150"/>
              <a:ext cx="649800" cy="750000"/>
            </a:xfrm>
            <a:prstGeom prst="star6">
              <a:avLst>
                <a:gd name="adj" fmla="val 28868"/>
                <a:gd name="hf" fmla="val 11547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23;p23"/>
            <p:cNvSpPr/>
            <p:nvPr/>
          </p:nvSpPr>
          <p:spPr>
            <a:xfrm rot="1799850">
              <a:off x="5488604" y="783149"/>
              <a:ext cx="649849" cy="749983"/>
            </a:xfrm>
            <a:prstGeom prst="star6">
              <a:avLst>
                <a:gd name="adj" fmla="val 28868"/>
                <a:gd name="hf" fmla="val 11547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4" name="Google Shape;224;p23"/>
          <p:cNvSpPr/>
          <p:nvPr/>
        </p:nvSpPr>
        <p:spPr>
          <a:xfrm rot="2203840">
            <a:off x="7983974" y="4154608"/>
            <a:ext cx="1234504" cy="1234504"/>
          </a:xfrm>
          <a:prstGeom prst="star4">
            <a:avLst>
              <a:gd name="adj" fmla="val 125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1_1_1_1_1_1_2"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4"/>
          <p:cNvSpPr txBox="1">
            <a:spLocks noGrp="1"/>
          </p:cNvSpPr>
          <p:nvPr>
            <p:ph type="ctrTitle"/>
          </p:nvPr>
        </p:nvSpPr>
        <p:spPr>
          <a:xfrm>
            <a:off x="2429925" y="535000"/>
            <a:ext cx="4284000" cy="99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27" name="Google Shape;227;p24"/>
          <p:cNvSpPr txBox="1">
            <a:spLocks noGrp="1"/>
          </p:cNvSpPr>
          <p:nvPr>
            <p:ph type="subTitle" idx="1"/>
          </p:nvPr>
        </p:nvSpPr>
        <p:spPr>
          <a:xfrm>
            <a:off x="2425050" y="1532800"/>
            <a:ext cx="4293900" cy="11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28" name="Google Shape;228;p24"/>
          <p:cNvSpPr txBox="1"/>
          <p:nvPr/>
        </p:nvSpPr>
        <p:spPr>
          <a:xfrm>
            <a:off x="2460800" y="3634425"/>
            <a:ext cx="4222500" cy="5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CREDITS: This presentation template was created by </a:t>
            </a:r>
            <a:r>
              <a:rPr lang="en" sz="1200" b="1" i="0" u="none" strike="noStrike" cap="none">
                <a:solidFill>
                  <a:schemeClr val="dk1"/>
                </a:solidFill>
                <a:uFill>
                  <a:noFill/>
                </a:uFill>
                <a:latin typeface="EB Garamond"/>
                <a:ea typeface="EB Garamond"/>
                <a:cs typeface="EB Garamond"/>
                <a:sym typeface="EB Garamond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 b="0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, and includes icons by </a:t>
            </a:r>
            <a:r>
              <a:rPr lang="en" sz="1200" b="1" i="0" u="none" strike="noStrike" cap="none">
                <a:solidFill>
                  <a:schemeClr val="dk1"/>
                </a:solidFill>
                <a:uFill>
                  <a:noFill/>
                </a:uFill>
                <a:latin typeface="EB Garamond"/>
                <a:ea typeface="EB Garamond"/>
                <a:cs typeface="EB Garamond"/>
                <a:sym typeface="EB Garamond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 b="1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 </a:t>
            </a:r>
            <a:r>
              <a:rPr lang="en" sz="1200" b="0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and infographics &amp; images by </a:t>
            </a:r>
            <a:r>
              <a:rPr lang="en" sz="1200" b="1" i="0" u="none" strike="noStrike" cap="none">
                <a:solidFill>
                  <a:schemeClr val="dk1"/>
                </a:solidFill>
                <a:uFill>
                  <a:noFill/>
                </a:uFill>
                <a:latin typeface="EB Garamond"/>
                <a:ea typeface="EB Garamond"/>
                <a:cs typeface="EB Garamond"/>
                <a:sym typeface="EB Garamond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200" b="1" i="0" u="none" strike="noStrike" cap="none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29" name="Google Shape;229;p24"/>
          <p:cNvSpPr/>
          <p:nvPr/>
        </p:nvSpPr>
        <p:spPr>
          <a:xfrm>
            <a:off x="0" y="0"/>
            <a:ext cx="714900" cy="5150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30" name="Google Shape;230;p24"/>
          <p:cNvGrpSpPr/>
          <p:nvPr/>
        </p:nvGrpSpPr>
        <p:grpSpPr>
          <a:xfrm>
            <a:off x="8424021" y="192468"/>
            <a:ext cx="518208" cy="538464"/>
            <a:chOff x="5344647" y="670930"/>
            <a:chExt cx="937763" cy="974421"/>
          </a:xfrm>
        </p:grpSpPr>
        <p:sp>
          <p:nvSpPr>
            <p:cNvPr id="231" name="Google Shape;231;p24"/>
            <p:cNvSpPr/>
            <p:nvPr/>
          </p:nvSpPr>
          <p:spPr>
            <a:xfrm>
              <a:off x="5488600" y="783150"/>
              <a:ext cx="649800" cy="750000"/>
            </a:xfrm>
            <a:prstGeom prst="star6">
              <a:avLst>
                <a:gd name="adj" fmla="val 28868"/>
                <a:gd name="hf" fmla="val 11547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232;p24"/>
            <p:cNvSpPr/>
            <p:nvPr/>
          </p:nvSpPr>
          <p:spPr>
            <a:xfrm rot="1799850">
              <a:off x="5488604" y="783149"/>
              <a:ext cx="649849" cy="749983"/>
            </a:xfrm>
            <a:prstGeom prst="star6">
              <a:avLst>
                <a:gd name="adj" fmla="val 28868"/>
                <a:gd name="hf" fmla="val 11547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3" name="Google Shape;233;p24"/>
          <p:cNvSpPr/>
          <p:nvPr/>
        </p:nvSpPr>
        <p:spPr>
          <a:xfrm rot="2203840">
            <a:off x="-259801" y="4180308"/>
            <a:ext cx="1234504" cy="1234504"/>
          </a:xfrm>
          <a:prstGeom prst="star4">
            <a:avLst>
              <a:gd name="adj" fmla="val 125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1">
  <p:cSld name="TITLE_AND_BODY_1"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36" name="Google Shape;236;p25"/>
          <p:cNvSpPr txBox="1">
            <a:spLocks noGrp="1"/>
          </p:cNvSpPr>
          <p:nvPr>
            <p:ph type="body" idx="1"/>
          </p:nvPr>
        </p:nvSpPr>
        <p:spPr>
          <a:xfrm>
            <a:off x="720000" y="1017725"/>
            <a:ext cx="7704000" cy="35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 sz="1300">
                <a:solidFill>
                  <a:srgbClr val="434343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37" name="Google Shape;237;p25"/>
          <p:cNvSpPr/>
          <p:nvPr/>
        </p:nvSpPr>
        <p:spPr>
          <a:xfrm>
            <a:off x="0" y="-3600"/>
            <a:ext cx="714900" cy="5150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p25"/>
          <p:cNvSpPr/>
          <p:nvPr/>
        </p:nvSpPr>
        <p:spPr>
          <a:xfrm rot="2203840">
            <a:off x="-259801" y="4180308"/>
            <a:ext cx="1234504" cy="1234504"/>
          </a:xfrm>
          <a:prstGeom prst="star4">
            <a:avLst>
              <a:gd name="adj" fmla="val 125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39" name="Google Shape;239;p25"/>
          <p:cNvGrpSpPr/>
          <p:nvPr/>
        </p:nvGrpSpPr>
        <p:grpSpPr>
          <a:xfrm>
            <a:off x="8424021" y="192468"/>
            <a:ext cx="518208" cy="538464"/>
            <a:chOff x="5344647" y="670930"/>
            <a:chExt cx="937763" cy="974421"/>
          </a:xfrm>
        </p:grpSpPr>
        <p:sp>
          <p:nvSpPr>
            <p:cNvPr id="240" name="Google Shape;240;p25"/>
            <p:cNvSpPr/>
            <p:nvPr/>
          </p:nvSpPr>
          <p:spPr>
            <a:xfrm>
              <a:off x="5488600" y="783150"/>
              <a:ext cx="649800" cy="750000"/>
            </a:xfrm>
            <a:prstGeom prst="star6">
              <a:avLst>
                <a:gd name="adj" fmla="val 28868"/>
                <a:gd name="hf" fmla="val 11547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1;p25"/>
            <p:cNvSpPr/>
            <p:nvPr/>
          </p:nvSpPr>
          <p:spPr>
            <a:xfrm rot="1799850">
              <a:off x="5488604" y="783149"/>
              <a:ext cx="649849" cy="749983"/>
            </a:xfrm>
            <a:prstGeom prst="star6">
              <a:avLst>
                <a:gd name="adj" fmla="val 28868"/>
                <a:gd name="hf" fmla="val 11547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44" name="Google Shape;244;p26"/>
          <p:cNvSpPr txBox="1">
            <a:spLocks noGrp="1"/>
          </p:cNvSpPr>
          <p:nvPr>
            <p:ph type="body" idx="1"/>
          </p:nvPr>
        </p:nvSpPr>
        <p:spPr>
          <a:xfrm>
            <a:off x="720000" y="1017725"/>
            <a:ext cx="7704000" cy="35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 sz="1300">
                <a:solidFill>
                  <a:srgbClr val="434343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45" name="Google Shape;245;p26"/>
          <p:cNvSpPr/>
          <p:nvPr/>
        </p:nvSpPr>
        <p:spPr>
          <a:xfrm>
            <a:off x="8428900" y="-3600"/>
            <a:ext cx="714900" cy="5150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26"/>
          <p:cNvSpPr/>
          <p:nvPr/>
        </p:nvSpPr>
        <p:spPr>
          <a:xfrm rot="2203840">
            <a:off x="7983974" y="4154608"/>
            <a:ext cx="1234504" cy="1234504"/>
          </a:xfrm>
          <a:prstGeom prst="star4">
            <a:avLst>
              <a:gd name="adj" fmla="val 125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47" name="Google Shape;247;p26"/>
          <p:cNvGrpSpPr/>
          <p:nvPr/>
        </p:nvGrpSpPr>
        <p:grpSpPr>
          <a:xfrm>
            <a:off x="201771" y="192468"/>
            <a:ext cx="518208" cy="538464"/>
            <a:chOff x="5344647" y="670930"/>
            <a:chExt cx="937763" cy="974421"/>
          </a:xfrm>
        </p:grpSpPr>
        <p:sp>
          <p:nvSpPr>
            <p:cNvPr id="248" name="Google Shape;248;p26"/>
            <p:cNvSpPr/>
            <p:nvPr/>
          </p:nvSpPr>
          <p:spPr>
            <a:xfrm>
              <a:off x="5488600" y="783150"/>
              <a:ext cx="649800" cy="750000"/>
            </a:xfrm>
            <a:prstGeom prst="star6">
              <a:avLst>
                <a:gd name="adj" fmla="val 28868"/>
                <a:gd name="hf" fmla="val 11547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249;p26"/>
            <p:cNvSpPr/>
            <p:nvPr/>
          </p:nvSpPr>
          <p:spPr>
            <a:xfrm rot="1799850">
              <a:off x="5488604" y="783149"/>
              <a:ext cx="649849" cy="749983"/>
            </a:xfrm>
            <a:prstGeom prst="star6">
              <a:avLst>
                <a:gd name="adj" fmla="val 28868"/>
                <a:gd name="hf" fmla="val 11547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8"/>
          <p:cNvSpPr/>
          <p:nvPr/>
        </p:nvSpPr>
        <p:spPr>
          <a:xfrm>
            <a:off x="0" y="0"/>
            <a:ext cx="714900" cy="5150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3" name="Google Shape;253;p28"/>
          <p:cNvGrpSpPr/>
          <p:nvPr/>
        </p:nvGrpSpPr>
        <p:grpSpPr>
          <a:xfrm>
            <a:off x="8424021" y="192468"/>
            <a:ext cx="518208" cy="538464"/>
            <a:chOff x="5344647" y="670930"/>
            <a:chExt cx="937763" cy="974421"/>
          </a:xfrm>
        </p:grpSpPr>
        <p:sp>
          <p:nvSpPr>
            <p:cNvPr id="254" name="Google Shape;254;p28"/>
            <p:cNvSpPr/>
            <p:nvPr/>
          </p:nvSpPr>
          <p:spPr>
            <a:xfrm>
              <a:off x="5488600" y="783150"/>
              <a:ext cx="649800" cy="750000"/>
            </a:xfrm>
            <a:prstGeom prst="star6">
              <a:avLst>
                <a:gd name="adj" fmla="val 28868"/>
                <a:gd name="hf" fmla="val 11547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55;p28"/>
            <p:cNvSpPr/>
            <p:nvPr/>
          </p:nvSpPr>
          <p:spPr>
            <a:xfrm rot="1799850">
              <a:off x="5488604" y="783149"/>
              <a:ext cx="649849" cy="749983"/>
            </a:xfrm>
            <a:prstGeom prst="star6">
              <a:avLst>
                <a:gd name="adj" fmla="val 28868"/>
                <a:gd name="hf" fmla="val 11547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6" name="Google Shape;256;p28"/>
          <p:cNvSpPr/>
          <p:nvPr/>
        </p:nvSpPr>
        <p:spPr>
          <a:xfrm rot="2203840">
            <a:off x="-259801" y="4180308"/>
            <a:ext cx="1234504" cy="1234504"/>
          </a:xfrm>
          <a:prstGeom prst="star4">
            <a:avLst>
              <a:gd name="adj" fmla="val 125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9"/>
          <p:cNvSpPr/>
          <p:nvPr/>
        </p:nvSpPr>
        <p:spPr>
          <a:xfrm>
            <a:off x="8428900" y="-3600"/>
            <a:ext cx="714900" cy="5150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9" name="Google Shape;259;p29"/>
          <p:cNvGrpSpPr/>
          <p:nvPr/>
        </p:nvGrpSpPr>
        <p:grpSpPr>
          <a:xfrm>
            <a:off x="201771" y="192468"/>
            <a:ext cx="518208" cy="538464"/>
            <a:chOff x="5344647" y="670930"/>
            <a:chExt cx="937763" cy="974421"/>
          </a:xfrm>
        </p:grpSpPr>
        <p:sp>
          <p:nvSpPr>
            <p:cNvPr id="260" name="Google Shape;260;p29"/>
            <p:cNvSpPr/>
            <p:nvPr/>
          </p:nvSpPr>
          <p:spPr>
            <a:xfrm>
              <a:off x="5488600" y="783150"/>
              <a:ext cx="649800" cy="750000"/>
            </a:xfrm>
            <a:prstGeom prst="star6">
              <a:avLst>
                <a:gd name="adj" fmla="val 28868"/>
                <a:gd name="hf" fmla="val 11547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1;p29"/>
            <p:cNvSpPr/>
            <p:nvPr/>
          </p:nvSpPr>
          <p:spPr>
            <a:xfrm rot="1799850">
              <a:off x="5488604" y="783149"/>
              <a:ext cx="649849" cy="749983"/>
            </a:xfrm>
            <a:prstGeom prst="star6">
              <a:avLst>
                <a:gd name="adj" fmla="val 28868"/>
                <a:gd name="hf" fmla="val 11547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2" name="Google Shape;262;p29"/>
          <p:cNvSpPr/>
          <p:nvPr/>
        </p:nvSpPr>
        <p:spPr>
          <a:xfrm rot="2203840">
            <a:off x="7983974" y="4154608"/>
            <a:ext cx="1234504" cy="1234504"/>
          </a:xfrm>
          <a:prstGeom prst="star4">
            <a:avLst>
              <a:gd name="adj" fmla="val 125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4"/>
          <p:cNvSpPr txBox="1">
            <a:spLocks noGrp="1"/>
          </p:cNvSpPr>
          <p:nvPr>
            <p:ph type="title"/>
          </p:nvPr>
        </p:nvSpPr>
        <p:spPr>
          <a:xfrm>
            <a:off x="715100" y="1438038"/>
            <a:ext cx="41829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0" name="Google Shape;40;p4"/>
          <p:cNvSpPr txBox="1">
            <a:spLocks noGrp="1"/>
          </p:cNvSpPr>
          <p:nvPr>
            <p:ph type="subTitle" idx="1"/>
          </p:nvPr>
        </p:nvSpPr>
        <p:spPr>
          <a:xfrm>
            <a:off x="715100" y="2419363"/>
            <a:ext cx="4182900" cy="12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4"/>
          <p:cNvSpPr/>
          <p:nvPr/>
        </p:nvSpPr>
        <p:spPr>
          <a:xfrm flipH="1">
            <a:off x="8428900" y="-3600"/>
            <a:ext cx="714900" cy="5150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4"/>
          <p:cNvSpPr/>
          <p:nvPr/>
        </p:nvSpPr>
        <p:spPr>
          <a:xfrm rot="-2203840" flipH="1">
            <a:off x="7946199" y="-6617"/>
            <a:ext cx="1234504" cy="1234504"/>
          </a:xfrm>
          <a:prstGeom prst="star4">
            <a:avLst>
              <a:gd name="adj" fmla="val 125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4"/>
          <p:cNvSpPr/>
          <p:nvPr/>
        </p:nvSpPr>
        <p:spPr>
          <a:xfrm rot="-2203840" flipH="1">
            <a:off x="5257749" y="3991258"/>
            <a:ext cx="1234504" cy="1234504"/>
          </a:xfrm>
          <a:prstGeom prst="star4">
            <a:avLst>
              <a:gd name="adj" fmla="val 125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5"/>
          <p:cNvSpPr txBox="1">
            <a:spLocks noGrp="1"/>
          </p:cNvSpPr>
          <p:nvPr>
            <p:ph type="title"/>
          </p:nvPr>
        </p:nvSpPr>
        <p:spPr>
          <a:xfrm>
            <a:off x="2638475" y="3175950"/>
            <a:ext cx="4563900" cy="5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46" name="Google Shape;46;p5"/>
          <p:cNvSpPr txBox="1">
            <a:spLocks noGrp="1"/>
          </p:cNvSpPr>
          <p:nvPr>
            <p:ph type="subTitle" idx="1"/>
          </p:nvPr>
        </p:nvSpPr>
        <p:spPr>
          <a:xfrm>
            <a:off x="2638475" y="1435650"/>
            <a:ext cx="5695800" cy="17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7" name="Google Shape;47;p5"/>
          <p:cNvSpPr/>
          <p:nvPr/>
        </p:nvSpPr>
        <p:spPr>
          <a:xfrm>
            <a:off x="0" y="0"/>
            <a:ext cx="714900" cy="5150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" name="Google Shape;48;p5"/>
          <p:cNvSpPr/>
          <p:nvPr/>
        </p:nvSpPr>
        <p:spPr>
          <a:xfrm rot="2203840">
            <a:off x="-51" y="-6617"/>
            <a:ext cx="1234504" cy="1234504"/>
          </a:xfrm>
          <a:prstGeom prst="star4">
            <a:avLst>
              <a:gd name="adj" fmla="val 125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6"/>
          <p:cNvSpPr txBox="1">
            <a:spLocks noGrp="1"/>
          </p:cNvSpPr>
          <p:nvPr>
            <p:ph type="title"/>
          </p:nvPr>
        </p:nvSpPr>
        <p:spPr>
          <a:xfrm>
            <a:off x="715100" y="1005725"/>
            <a:ext cx="4396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6"/>
          <p:cNvSpPr txBox="1">
            <a:spLocks noGrp="1"/>
          </p:cNvSpPr>
          <p:nvPr>
            <p:ph type="body" idx="1"/>
          </p:nvPr>
        </p:nvSpPr>
        <p:spPr>
          <a:xfrm>
            <a:off x="715100" y="1713175"/>
            <a:ext cx="3322200" cy="24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p6"/>
          <p:cNvSpPr/>
          <p:nvPr/>
        </p:nvSpPr>
        <p:spPr>
          <a:xfrm>
            <a:off x="8428900" y="-3600"/>
            <a:ext cx="714900" cy="5150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Google Shape;53;p6"/>
          <p:cNvSpPr/>
          <p:nvPr/>
        </p:nvSpPr>
        <p:spPr>
          <a:xfrm rot="2203840">
            <a:off x="5237849" y="-13267"/>
            <a:ext cx="1234504" cy="1234504"/>
          </a:xfrm>
          <a:prstGeom prst="star4">
            <a:avLst>
              <a:gd name="adj" fmla="val 125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4" name="Google Shape;54;p6"/>
          <p:cNvGrpSpPr/>
          <p:nvPr/>
        </p:nvGrpSpPr>
        <p:grpSpPr>
          <a:xfrm>
            <a:off x="201771" y="192468"/>
            <a:ext cx="518208" cy="538464"/>
            <a:chOff x="5344647" y="670930"/>
            <a:chExt cx="937763" cy="974421"/>
          </a:xfrm>
        </p:grpSpPr>
        <p:sp>
          <p:nvSpPr>
            <p:cNvPr id="55" name="Google Shape;55;p6"/>
            <p:cNvSpPr/>
            <p:nvPr/>
          </p:nvSpPr>
          <p:spPr>
            <a:xfrm>
              <a:off x="5488600" y="783150"/>
              <a:ext cx="649800" cy="750000"/>
            </a:xfrm>
            <a:prstGeom prst="star6">
              <a:avLst>
                <a:gd name="adj" fmla="val 28868"/>
                <a:gd name="hf" fmla="val 11547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56;p6"/>
            <p:cNvSpPr/>
            <p:nvPr/>
          </p:nvSpPr>
          <p:spPr>
            <a:xfrm rot="1799850">
              <a:off x="5488604" y="783149"/>
              <a:ext cx="649849" cy="749983"/>
            </a:xfrm>
            <a:prstGeom prst="star6">
              <a:avLst>
                <a:gd name="adj" fmla="val 28868"/>
                <a:gd name="hf" fmla="val 11547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7" name="Google Shape;57;p6"/>
          <p:cNvSpPr/>
          <p:nvPr/>
        </p:nvSpPr>
        <p:spPr>
          <a:xfrm rot="2203840">
            <a:off x="7946199" y="3991258"/>
            <a:ext cx="1234504" cy="1234504"/>
          </a:xfrm>
          <a:prstGeom prst="star4">
            <a:avLst>
              <a:gd name="adj" fmla="val 125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7"/>
          <p:cNvSpPr txBox="1">
            <a:spLocks noGrp="1"/>
          </p:cNvSpPr>
          <p:nvPr>
            <p:ph type="title"/>
          </p:nvPr>
        </p:nvSpPr>
        <p:spPr>
          <a:xfrm>
            <a:off x="2214950" y="2058425"/>
            <a:ext cx="47139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0" name="Google Shape;60;p7"/>
          <p:cNvSpPr txBox="1">
            <a:spLocks noGrp="1"/>
          </p:cNvSpPr>
          <p:nvPr>
            <p:ph type="title" idx="2"/>
          </p:nvPr>
        </p:nvSpPr>
        <p:spPr>
          <a:xfrm>
            <a:off x="2996450" y="1216625"/>
            <a:ext cx="31509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61" name="Google Shape;61;p7"/>
          <p:cNvSpPr txBox="1">
            <a:spLocks noGrp="1"/>
          </p:cNvSpPr>
          <p:nvPr>
            <p:ph type="subTitle" idx="1"/>
          </p:nvPr>
        </p:nvSpPr>
        <p:spPr>
          <a:xfrm>
            <a:off x="2391800" y="3468175"/>
            <a:ext cx="4360200" cy="4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7"/>
          <p:cNvSpPr/>
          <p:nvPr/>
        </p:nvSpPr>
        <p:spPr>
          <a:xfrm>
            <a:off x="0" y="0"/>
            <a:ext cx="714900" cy="5150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7"/>
          <p:cNvSpPr/>
          <p:nvPr/>
        </p:nvSpPr>
        <p:spPr>
          <a:xfrm>
            <a:off x="8428900" y="-3600"/>
            <a:ext cx="714900" cy="5150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7"/>
          <p:cNvSpPr/>
          <p:nvPr/>
        </p:nvSpPr>
        <p:spPr>
          <a:xfrm rot="2203840">
            <a:off x="-4776" y="550733"/>
            <a:ext cx="1234504" cy="1234504"/>
          </a:xfrm>
          <a:prstGeom prst="star4">
            <a:avLst>
              <a:gd name="adj" fmla="val 125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7"/>
          <p:cNvSpPr/>
          <p:nvPr/>
        </p:nvSpPr>
        <p:spPr>
          <a:xfrm rot="-885226">
            <a:off x="8035678" y="3698980"/>
            <a:ext cx="685605" cy="685605"/>
          </a:xfrm>
          <a:prstGeom prst="star4">
            <a:avLst>
              <a:gd name="adj" fmla="val 125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7"/>
          <p:cNvSpPr/>
          <p:nvPr/>
        </p:nvSpPr>
        <p:spPr>
          <a:xfrm rot="2203840">
            <a:off x="-4776" y="550733"/>
            <a:ext cx="1234504" cy="1234504"/>
          </a:xfrm>
          <a:prstGeom prst="star4">
            <a:avLst>
              <a:gd name="adj" fmla="val 125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7"/>
          <p:cNvSpPr/>
          <p:nvPr/>
        </p:nvSpPr>
        <p:spPr>
          <a:xfrm rot="-885226">
            <a:off x="8035678" y="3698980"/>
            <a:ext cx="685605" cy="685605"/>
          </a:xfrm>
          <a:prstGeom prst="star4">
            <a:avLst>
              <a:gd name="adj" fmla="val 125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8"/>
          <p:cNvSpPr/>
          <p:nvPr/>
        </p:nvSpPr>
        <p:spPr>
          <a:xfrm>
            <a:off x="0" y="0"/>
            <a:ext cx="714900" cy="5150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1" name="Google Shape;71;p8"/>
          <p:cNvGrpSpPr/>
          <p:nvPr/>
        </p:nvGrpSpPr>
        <p:grpSpPr>
          <a:xfrm>
            <a:off x="201771" y="192468"/>
            <a:ext cx="518208" cy="538464"/>
            <a:chOff x="5344647" y="670930"/>
            <a:chExt cx="937763" cy="974421"/>
          </a:xfrm>
        </p:grpSpPr>
        <p:sp>
          <p:nvSpPr>
            <p:cNvPr id="72" name="Google Shape;72;p8"/>
            <p:cNvSpPr/>
            <p:nvPr/>
          </p:nvSpPr>
          <p:spPr>
            <a:xfrm>
              <a:off x="5488600" y="783150"/>
              <a:ext cx="649800" cy="750000"/>
            </a:xfrm>
            <a:prstGeom prst="star6">
              <a:avLst>
                <a:gd name="adj" fmla="val 28868"/>
                <a:gd name="hf" fmla="val 11547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73;p8"/>
            <p:cNvSpPr/>
            <p:nvPr/>
          </p:nvSpPr>
          <p:spPr>
            <a:xfrm rot="1799850">
              <a:off x="5488604" y="783149"/>
              <a:ext cx="649849" cy="749983"/>
            </a:xfrm>
            <a:prstGeom prst="star6">
              <a:avLst>
                <a:gd name="adj" fmla="val 28868"/>
                <a:gd name="hf" fmla="val 11547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4" name="Google Shape;74;p8"/>
          <p:cNvSpPr/>
          <p:nvPr/>
        </p:nvSpPr>
        <p:spPr>
          <a:xfrm rot="2203840">
            <a:off x="7983974" y="4154608"/>
            <a:ext cx="1234504" cy="1234504"/>
          </a:xfrm>
          <a:prstGeom prst="star4">
            <a:avLst>
              <a:gd name="adj" fmla="val 125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9"/>
          <p:cNvSpPr txBox="1">
            <a:spLocks noGrp="1"/>
          </p:cNvSpPr>
          <p:nvPr>
            <p:ph type="subTitle" idx="1"/>
          </p:nvPr>
        </p:nvSpPr>
        <p:spPr>
          <a:xfrm>
            <a:off x="1290763" y="2664625"/>
            <a:ext cx="2907600" cy="4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 b="1">
                <a:latin typeface="Manrope"/>
                <a:ea typeface="Manrope"/>
                <a:cs typeface="Manrope"/>
                <a:sym typeface="Manrop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7" name="Google Shape;77;p9"/>
          <p:cNvSpPr txBox="1">
            <a:spLocks noGrp="1"/>
          </p:cNvSpPr>
          <p:nvPr>
            <p:ph type="subTitle" idx="2"/>
          </p:nvPr>
        </p:nvSpPr>
        <p:spPr>
          <a:xfrm>
            <a:off x="4945638" y="2664625"/>
            <a:ext cx="2907600" cy="4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 b="1">
                <a:latin typeface="Manrope"/>
                <a:ea typeface="Manrope"/>
                <a:cs typeface="Manrope"/>
                <a:sym typeface="Manrop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8" name="Google Shape;78;p9"/>
          <p:cNvSpPr txBox="1">
            <a:spLocks noGrp="1"/>
          </p:cNvSpPr>
          <p:nvPr>
            <p:ph type="subTitle" idx="3"/>
          </p:nvPr>
        </p:nvSpPr>
        <p:spPr>
          <a:xfrm>
            <a:off x="1290763" y="3166375"/>
            <a:ext cx="2907600" cy="7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9"/>
          <p:cNvSpPr txBox="1">
            <a:spLocks noGrp="1"/>
          </p:cNvSpPr>
          <p:nvPr>
            <p:ph type="subTitle" idx="4"/>
          </p:nvPr>
        </p:nvSpPr>
        <p:spPr>
          <a:xfrm>
            <a:off x="4945638" y="3166375"/>
            <a:ext cx="2907600" cy="7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9"/>
          <p:cNvSpPr/>
          <p:nvPr/>
        </p:nvSpPr>
        <p:spPr>
          <a:xfrm>
            <a:off x="0" y="0"/>
            <a:ext cx="714900" cy="5150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9"/>
          <p:cNvSpPr/>
          <p:nvPr/>
        </p:nvSpPr>
        <p:spPr>
          <a:xfrm rot="2203840">
            <a:off x="-259801" y="4180308"/>
            <a:ext cx="1234504" cy="1234504"/>
          </a:xfrm>
          <a:prstGeom prst="star4">
            <a:avLst>
              <a:gd name="adj" fmla="val 125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3" name="Google Shape;83;p9"/>
          <p:cNvGrpSpPr/>
          <p:nvPr/>
        </p:nvGrpSpPr>
        <p:grpSpPr>
          <a:xfrm>
            <a:off x="8424021" y="192468"/>
            <a:ext cx="518208" cy="538464"/>
            <a:chOff x="5344647" y="670930"/>
            <a:chExt cx="937763" cy="974421"/>
          </a:xfrm>
        </p:grpSpPr>
        <p:sp>
          <p:nvSpPr>
            <p:cNvPr id="84" name="Google Shape;84;p9"/>
            <p:cNvSpPr/>
            <p:nvPr/>
          </p:nvSpPr>
          <p:spPr>
            <a:xfrm>
              <a:off x="5488600" y="783150"/>
              <a:ext cx="649800" cy="750000"/>
            </a:xfrm>
            <a:prstGeom prst="star6">
              <a:avLst>
                <a:gd name="adj" fmla="val 28868"/>
                <a:gd name="hf" fmla="val 11547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85;p9"/>
            <p:cNvSpPr/>
            <p:nvPr/>
          </p:nvSpPr>
          <p:spPr>
            <a:xfrm rot="1799850">
              <a:off x="5488604" y="783149"/>
              <a:ext cx="649849" cy="749983"/>
            </a:xfrm>
            <a:prstGeom prst="star6">
              <a:avLst>
                <a:gd name="adj" fmla="val 28868"/>
                <a:gd name="hf" fmla="val 11547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0"/>
          <p:cNvSpPr txBox="1">
            <a:spLocks noGrp="1"/>
          </p:cNvSpPr>
          <p:nvPr>
            <p:ph type="title"/>
          </p:nvPr>
        </p:nvSpPr>
        <p:spPr>
          <a:xfrm>
            <a:off x="720000" y="2803725"/>
            <a:ext cx="2336400" cy="4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88" name="Google Shape;88;p10"/>
          <p:cNvSpPr txBox="1">
            <a:spLocks noGrp="1"/>
          </p:cNvSpPr>
          <p:nvPr>
            <p:ph type="subTitle" idx="1"/>
          </p:nvPr>
        </p:nvSpPr>
        <p:spPr>
          <a:xfrm>
            <a:off x="720000" y="3283131"/>
            <a:ext cx="2336400" cy="7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0"/>
          <p:cNvSpPr txBox="1">
            <a:spLocks noGrp="1"/>
          </p:cNvSpPr>
          <p:nvPr>
            <p:ph type="title" idx="2"/>
          </p:nvPr>
        </p:nvSpPr>
        <p:spPr>
          <a:xfrm>
            <a:off x="3403800" y="2803725"/>
            <a:ext cx="2336400" cy="4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90" name="Google Shape;90;p10"/>
          <p:cNvSpPr txBox="1">
            <a:spLocks noGrp="1"/>
          </p:cNvSpPr>
          <p:nvPr>
            <p:ph type="subTitle" idx="3"/>
          </p:nvPr>
        </p:nvSpPr>
        <p:spPr>
          <a:xfrm>
            <a:off x="3403800" y="3283131"/>
            <a:ext cx="2336400" cy="7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0"/>
          <p:cNvSpPr txBox="1">
            <a:spLocks noGrp="1"/>
          </p:cNvSpPr>
          <p:nvPr>
            <p:ph type="title" idx="4"/>
          </p:nvPr>
        </p:nvSpPr>
        <p:spPr>
          <a:xfrm>
            <a:off x="6087600" y="2803725"/>
            <a:ext cx="2336400" cy="4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92" name="Google Shape;92;p10"/>
          <p:cNvSpPr txBox="1">
            <a:spLocks noGrp="1"/>
          </p:cNvSpPr>
          <p:nvPr>
            <p:ph type="subTitle" idx="5"/>
          </p:nvPr>
        </p:nvSpPr>
        <p:spPr>
          <a:xfrm>
            <a:off x="6087600" y="3283131"/>
            <a:ext cx="2336400" cy="7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0"/>
          <p:cNvSpPr txBox="1">
            <a:spLocks noGrp="1"/>
          </p:cNvSpPr>
          <p:nvPr>
            <p:ph type="title" idx="6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0"/>
          <p:cNvSpPr/>
          <p:nvPr/>
        </p:nvSpPr>
        <p:spPr>
          <a:xfrm>
            <a:off x="8428900" y="-3600"/>
            <a:ext cx="714900" cy="5150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10"/>
          <p:cNvSpPr/>
          <p:nvPr/>
        </p:nvSpPr>
        <p:spPr>
          <a:xfrm rot="2203840">
            <a:off x="7983974" y="4154608"/>
            <a:ext cx="1234504" cy="1234504"/>
          </a:xfrm>
          <a:prstGeom prst="star4">
            <a:avLst>
              <a:gd name="adj" fmla="val 125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6" name="Google Shape;96;p10"/>
          <p:cNvGrpSpPr/>
          <p:nvPr/>
        </p:nvGrpSpPr>
        <p:grpSpPr>
          <a:xfrm>
            <a:off x="201771" y="192468"/>
            <a:ext cx="518208" cy="538464"/>
            <a:chOff x="5344647" y="670930"/>
            <a:chExt cx="937763" cy="974421"/>
          </a:xfrm>
        </p:grpSpPr>
        <p:sp>
          <p:nvSpPr>
            <p:cNvPr id="97" name="Google Shape;97;p10"/>
            <p:cNvSpPr/>
            <p:nvPr/>
          </p:nvSpPr>
          <p:spPr>
            <a:xfrm>
              <a:off x="5488600" y="783150"/>
              <a:ext cx="649800" cy="750000"/>
            </a:xfrm>
            <a:prstGeom prst="star6">
              <a:avLst>
                <a:gd name="adj" fmla="val 28868"/>
                <a:gd name="hf" fmla="val 11547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98;p10"/>
            <p:cNvSpPr/>
            <p:nvPr/>
          </p:nvSpPr>
          <p:spPr>
            <a:xfrm rot="1799850">
              <a:off x="5488604" y="783149"/>
              <a:ext cx="649849" cy="749983"/>
            </a:xfrm>
            <a:prstGeom prst="star6">
              <a:avLst>
                <a:gd name="adj" fmla="val 28868"/>
                <a:gd name="hf" fmla="val 11547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29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anrope ExtraBold"/>
              <a:buNone/>
              <a:defRPr sz="35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anrope ExtraBold"/>
              <a:buNone/>
              <a:defRPr sz="35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anrope ExtraBold"/>
              <a:buNone/>
              <a:defRPr sz="35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anrope ExtraBold"/>
              <a:buNone/>
              <a:defRPr sz="35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anrope ExtraBold"/>
              <a:buNone/>
              <a:defRPr sz="35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anrope ExtraBold"/>
              <a:buNone/>
              <a:defRPr sz="35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anrope ExtraBold"/>
              <a:buNone/>
              <a:defRPr sz="35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anrope ExtraBold"/>
              <a:buNone/>
              <a:defRPr sz="35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anrope ExtraBold"/>
              <a:buNone/>
              <a:defRPr sz="35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"/>
              <a:buChar char="●"/>
              <a:defRPr sz="1400" b="0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"/>
              <a:buChar char="○"/>
              <a:defRPr sz="1400" b="0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"/>
              <a:buChar char="■"/>
              <a:defRPr sz="1400" b="0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"/>
              <a:buChar char="●"/>
              <a:defRPr sz="1400" b="0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"/>
              <a:buChar char="○"/>
              <a:defRPr sz="1400" b="0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"/>
              <a:buChar char="■"/>
              <a:defRPr sz="1400" b="0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"/>
              <a:buChar char="●"/>
              <a:defRPr sz="1400" b="0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"/>
              <a:buChar char="○"/>
              <a:defRPr sz="1400" b="0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EB Garamond"/>
              <a:buChar char="■"/>
              <a:defRPr sz="1400" b="0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4" r:id="rId26"/>
    <p:sldLayoutId id="2147483675" r:id="rId2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0"/>
          <p:cNvSpPr txBox="1">
            <a:spLocks noGrp="1"/>
          </p:cNvSpPr>
          <p:nvPr>
            <p:ph type="ctrTitle"/>
          </p:nvPr>
        </p:nvSpPr>
        <p:spPr>
          <a:xfrm>
            <a:off x="4282075" y="1475238"/>
            <a:ext cx="4230900" cy="18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2900">
                <a:solidFill>
                  <a:schemeClr val="dk1"/>
                </a:solidFill>
              </a:rPr>
              <a:t>iPredict</a:t>
            </a:r>
            <a:endParaRPr sz="2900">
              <a:solidFill>
                <a:schemeClr val="dk1"/>
              </a:solidFill>
            </a:endParaRPr>
          </a:p>
        </p:txBody>
      </p:sp>
      <p:sp>
        <p:nvSpPr>
          <p:cNvPr id="268" name="Google Shape;268;p30"/>
          <p:cNvSpPr txBox="1">
            <a:spLocks noGrp="1"/>
          </p:cNvSpPr>
          <p:nvPr>
            <p:ph type="subTitle" idx="1"/>
          </p:nvPr>
        </p:nvSpPr>
        <p:spPr>
          <a:xfrm>
            <a:off x="4267825" y="3671488"/>
            <a:ext cx="4259400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Desmond, Ian, Richelle, Ridzuan</a:t>
            </a:r>
            <a:endParaRPr/>
          </a:p>
        </p:txBody>
      </p:sp>
      <p:cxnSp>
        <p:nvCxnSpPr>
          <p:cNvPr id="269" name="Google Shape;269;p30"/>
          <p:cNvCxnSpPr/>
          <p:nvPr/>
        </p:nvCxnSpPr>
        <p:spPr>
          <a:xfrm>
            <a:off x="3609613" y="-3600"/>
            <a:ext cx="0" cy="5150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70" name="Google Shape;270;p30"/>
          <p:cNvPicPr preferRelativeResize="0"/>
          <p:nvPr/>
        </p:nvPicPr>
        <p:blipFill rotWithShape="1">
          <a:blip r:embed="rId3">
            <a:alphaModFix/>
          </a:blip>
          <a:srcRect l="27113" r="31016"/>
          <a:stretch/>
        </p:blipFill>
        <p:spPr>
          <a:xfrm>
            <a:off x="889600" y="535000"/>
            <a:ext cx="2534400" cy="4037400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</p:pic>
      <p:sp>
        <p:nvSpPr>
          <p:cNvPr id="271" name="Google Shape;271;p30"/>
          <p:cNvSpPr txBox="1"/>
          <p:nvPr/>
        </p:nvSpPr>
        <p:spPr>
          <a:xfrm>
            <a:off x="7131180" y="4759650"/>
            <a:ext cx="13875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1" i="0" u="none" strike="noStrike" cap="none">
              <a:solidFill>
                <a:srgbClr val="000000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272" name="Google Shape;272;p30"/>
          <p:cNvSpPr txBox="1"/>
          <p:nvPr/>
        </p:nvSpPr>
        <p:spPr>
          <a:xfrm>
            <a:off x="4830825" y="2823938"/>
            <a:ext cx="34194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1">
                <a:latin typeface="Manrope"/>
                <a:ea typeface="Manrope"/>
                <a:cs typeface="Manrope"/>
                <a:sym typeface="Manrope"/>
              </a:rPr>
              <a:t>Your one-stop portal to predict future  house prices </a:t>
            </a:r>
            <a:endParaRPr sz="1000" b="1" i="0" u="none" strike="noStrike" cap="none">
              <a:solidFill>
                <a:srgbClr val="000000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cxnSp>
        <p:nvCxnSpPr>
          <p:cNvPr id="273" name="Google Shape;273;p30"/>
          <p:cNvCxnSpPr/>
          <p:nvPr/>
        </p:nvCxnSpPr>
        <p:spPr>
          <a:xfrm rot="10800000">
            <a:off x="3609800" y="535000"/>
            <a:ext cx="5575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74" name="Google Shape;274;p30"/>
          <p:cNvCxnSpPr/>
          <p:nvPr/>
        </p:nvCxnSpPr>
        <p:spPr>
          <a:xfrm rot="10800000">
            <a:off x="3609773" y="4608500"/>
            <a:ext cx="5575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75" name="Google Shape;275;p30"/>
          <p:cNvGrpSpPr/>
          <p:nvPr/>
        </p:nvGrpSpPr>
        <p:grpSpPr>
          <a:xfrm>
            <a:off x="6138423" y="3029530"/>
            <a:ext cx="518208" cy="538465"/>
            <a:chOff x="5344647" y="670930"/>
            <a:chExt cx="937763" cy="974421"/>
          </a:xfrm>
        </p:grpSpPr>
        <p:sp>
          <p:nvSpPr>
            <p:cNvPr id="276" name="Google Shape;276;p30"/>
            <p:cNvSpPr/>
            <p:nvPr/>
          </p:nvSpPr>
          <p:spPr>
            <a:xfrm>
              <a:off x="5488600" y="783150"/>
              <a:ext cx="649800" cy="750000"/>
            </a:xfrm>
            <a:prstGeom prst="star6">
              <a:avLst>
                <a:gd name="adj" fmla="val 28868"/>
                <a:gd name="hf" fmla="val 11547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77;p30"/>
            <p:cNvSpPr/>
            <p:nvPr/>
          </p:nvSpPr>
          <p:spPr>
            <a:xfrm rot="1799850">
              <a:off x="5488604" y="783149"/>
              <a:ext cx="649849" cy="749983"/>
            </a:xfrm>
            <a:prstGeom prst="star6">
              <a:avLst>
                <a:gd name="adj" fmla="val 28868"/>
                <a:gd name="hf" fmla="val 11547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8" name="Google Shape;278;p30"/>
          <p:cNvSpPr/>
          <p:nvPr/>
        </p:nvSpPr>
        <p:spPr>
          <a:xfrm rot="3079472">
            <a:off x="2514359" y="4265741"/>
            <a:ext cx="685540" cy="685540"/>
          </a:xfrm>
          <a:prstGeom prst="star4">
            <a:avLst>
              <a:gd name="adj" fmla="val 125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9" name="Google Shape;279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5075" y="1062513"/>
            <a:ext cx="1104900" cy="1104900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30"/>
          <p:cNvSpPr txBox="1">
            <a:spLocks noGrp="1"/>
          </p:cNvSpPr>
          <p:nvPr>
            <p:ph type="subTitle" idx="1"/>
          </p:nvPr>
        </p:nvSpPr>
        <p:spPr>
          <a:xfrm>
            <a:off x="8173075" y="4666650"/>
            <a:ext cx="963600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200"/>
              <a:t>28 Sep 2022</a:t>
            </a:r>
            <a:endParaRPr sz="1200"/>
          </a:p>
        </p:txBody>
      </p:sp>
      <p:sp>
        <p:nvSpPr>
          <p:cNvPr id="281" name="Google Shape;281;p30"/>
          <p:cNvSpPr txBox="1"/>
          <p:nvPr/>
        </p:nvSpPr>
        <p:spPr>
          <a:xfrm>
            <a:off x="4602225" y="2519138"/>
            <a:ext cx="34194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1" i="1">
                <a:latin typeface="Manrope"/>
                <a:ea typeface="Manrope"/>
                <a:cs typeface="Manrope"/>
                <a:sym typeface="Manrope"/>
              </a:rPr>
              <a:t>by MyProperty</a:t>
            </a:r>
            <a:endParaRPr sz="1000" b="1" i="1" u="none" strike="noStrike" cap="none">
              <a:solidFill>
                <a:srgbClr val="000000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39"/>
          <p:cNvSpPr txBox="1">
            <a:spLocks noGrp="1"/>
          </p:cNvSpPr>
          <p:nvPr>
            <p:ph type="title" idx="4294967295"/>
          </p:nvPr>
        </p:nvSpPr>
        <p:spPr>
          <a:xfrm>
            <a:off x="720000" y="2164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 sz="3300"/>
              <a:t>Columns with Missing Values</a:t>
            </a:r>
            <a:endParaRPr sz="3300"/>
          </a:p>
        </p:txBody>
      </p:sp>
      <p:pic>
        <p:nvPicPr>
          <p:cNvPr id="453" name="Google Shape;45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65500" y="889205"/>
            <a:ext cx="4715699" cy="4067869"/>
          </a:xfrm>
          <a:prstGeom prst="rect">
            <a:avLst/>
          </a:prstGeom>
          <a:noFill/>
          <a:ln>
            <a:noFill/>
          </a:ln>
        </p:spPr>
      </p:pic>
      <p:sp>
        <p:nvSpPr>
          <p:cNvPr id="454" name="Google Shape;454;p39"/>
          <p:cNvSpPr txBox="1"/>
          <p:nvPr/>
        </p:nvSpPr>
        <p:spPr>
          <a:xfrm>
            <a:off x="791575" y="1412500"/>
            <a:ext cx="3376800" cy="29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Missing values due to non-existent house features </a:t>
            </a:r>
            <a:endParaRPr sz="13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Solution:</a:t>
            </a:r>
            <a:endParaRPr sz="13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anrope"/>
              <a:buChar char="●"/>
            </a:pPr>
            <a:r>
              <a:rPr lang="en" sz="13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“0” to replace missing numeric variables</a:t>
            </a:r>
            <a:endParaRPr sz="13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anrope"/>
              <a:buChar char="●"/>
            </a:pPr>
            <a:r>
              <a:rPr lang="en" sz="13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“None” to replace missing categorical variables</a:t>
            </a:r>
            <a:endParaRPr sz="13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anrope"/>
              <a:buChar char="●"/>
            </a:pPr>
            <a:r>
              <a:rPr lang="en" sz="13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Mean/mode to replace remaining variables </a:t>
            </a:r>
            <a:endParaRPr sz="13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455" name="Google Shape;455;p39"/>
          <p:cNvSpPr txBox="1"/>
          <p:nvPr/>
        </p:nvSpPr>
        <p:spPr>
          <a:xfrm>
            <a:off x="791575" y="749150"/>
            <a:ext cx="33768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latin typeface="Manrope"/>
                <a:ea typeface="Manrope"/>
                <a:cs typeface="Manrope"/>
                <a:sym typeface="Manrope"/>
              </a:rPr>
              <a:t>Columns with missing values</a:t>
            </a:r>
            <a:endParaRPr sz="1500" b="1">
              <a:highlight>
                <a:schemeClr val="lt2"/>
              </a:highlight>
              <a:latin typeface="Manrope"/>
              <a:ea typeface="Manrope"/>
              <a:cs typeface="Manrope"/>
              <a:sym typeface="Manrope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41"/>
          <p:cNvSpPr txBox="1">
            <a:spLocks noGrp="1"/>
          </p:cNvSpPr>
          <p:nvPr>
            <p:ph type="title" idx="4294967295"/>
          </p:nvPr>
        </p:nvSpPr>
        <p:spPr>
          <a:xfrm>
            <a:off x="720000" y="2164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 sz="3300"/>
              <a:t>Numeric Feature Selection</a:t>
            </a:r>
            <a:endParaRPr sz="3300"/>
          </a:p>
        </p:txBody>
      </p:sp>
      <p:pic>
        <p:nvPicPr>
          <p:cNvPr id="469" name="Google Shape;46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2975" y="859100"/>
            <a:ext cx="4575699" cy="4063951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Google Shape;470;p41"/>
          <p:cNvSpPr txBox="1"/>
          <p:nvPr/>
        </p:nvSpPr>
        <p:spPr>
          <a:xfrm>
            <a:off x="943975" y="1531150"/>
            <a:ext cx="2856900" cy="23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anrope"/>
              <a:buChar char="●"/>
            </a:pPr>
            <a:r>
              <a:rPr lang="en" sz="13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29 features were dropped with lasso beta of 0 </a:t>
            </a:r>
            <a:endParaRPr sz="13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anrope"/>
              <a:buChar char="●"/>
            </a:pPr>
            <a:r>
              <a:rPr lang="en" sz="13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These features had no impact to sale price prediction -&gt; interfering noise with other model estimators (e.g., Linear Regression or Ridge)</a:t>
            </a:r>
            <a:endParaRPr sz="13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471" name="Google Shape;471;p41"/>
          <p:cNvSpPr txBox="1"/>
          <p:nvPr/>
        </p:nvSpPr>
        <p:spPr>
          <a:xfrm>
            <a:off x="791575" y="749150"/>
            <a:ext cx="33768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latin typeface="Manrope"/>
                <a:ea typeface="Manrope"/>
                <a:cs typeface="Manrope"/>
                <a:sym typeface="Manrope"/>
              </a:rPr>
              <a:t>Preprocessing features by Lasso</a:t>
            </a:r>
            <a:endParaRPr sz="1500" b="1">
              <a:highlight>
                <a:schemeClr val="lt2"/>
              </a:highlight>
              <a:latin typeface="Manrope"/>
              <a:ea typeface="Manrope"/>
              <a:cs typeface="Manrope"/>
              <a:sym typeface="Manrope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44"/>
          <p:cNvSpPr txBox="1"/>
          <p:nvPr/>
        </p:nvSpPr>
        <p:spPr>
          <a:xfrm>
            <a:off x="791575" y="749150"/>
            <a:ext cx="7368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latin typeface="Manrope"/>
                <a:ea typeface="Manrope"/>
                <a:cs typeface="Manrope"/>
                <a:sym typeface="Manrope"/>
              </a:rPr>
              <a:t>Comparison with correlation between base numeric features and sale price</a:t>
            </a:r>
            <a:endParaRPr sz="1500" b="1">
              <a:highlight>
                <a:schemeClr val="lt2"/>
              </a:highlight>
              <a:latin typeface="Manrope"/>
              <a:ea typeface="Manrope"/>
              <a:cs typeface="Manrope"/>
              <a:sym typeface="Manrope"/>
            </a:endParaRPr>
          </a:p>
        </p:txBody>
      </p:sp>
      <p:pic>
        <p:nvPicPr>
          <p:cNvPr id="492" name="Google Shape;492;p44"/>
          <p:cNvPicPr preferRelativeResize="0"/>
          <p:nvPr/>
        </p:nvPicPr>
        <p:blipFill rotWithShape="1">
          <a:blip r:embed="rId3">
            <a:alphaModFix/>
          </a:blip>
          <a:srcRect t="21547" b="21553"/>
          <a:stretch/>
        </p:blipFill>
        <p:spPr>
          <a:xfrm>
            <a:off x="2691650" y="1583400"/>
            <a:ext cx="6269376" cy="3134702"/>
          </a:xfrm>
          <a:prstGeom prst="rect">
            <a:avLst/>
          </a:prstGeom>
          <a:noFill/>
          <a:ln>
            <a:noFill/>
          </a:ln>
        </p:spPr>
      </p:pic>
      <p:sp>
        <p:nvSpPr>
          <p:cNvPr id="493" name="Google Shape;493;p44"/>
          <p:cNvSpPr txBox="1">
            <a:spLocks noGrp="1"/>
          </p:cNvSpPr>
          <p:nvPr>
            <p:ph type="title" idx="4294967295"/>
          </p:nvPr>
        </p:nvSpPr>
        <p:spPr>
          <a:xfrm>
            <a:off x="720000" y="2164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 sz="3300"/>
              <a:t>Numeric Feature Selection</a:t>
            </a:r>
            <a:endParaRPr sz="3300"/>
          </a:p>
        </p:txBody>
      </p:sp>
      <p:sp>
        <p:nvSpPr>
          <p:cNvPr id="494" name="Google Shape;494;p44"/>
          <p:cNvSpPr txBox="1"/>
          <p:nvPr/>
        </p:nvSpPr>
        <p:spPr>
          <a:xfrm>
            <a:off x="701875" y="1632600"/>
            <a:ext cx="2066100" cy="28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anrope"/>
              <a:buChar char="●"/>
            </a:pPr>
            <a:r>
              <a:rPr lang="en" sz="13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11 features with more than 0.5 positive correlation with sale price</a:t>
            </a:r>
            <a:endParaRPr sz="13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anrope"/>
              <a:buChar char="●"/>
            </a:pPr>
            <a:r>
              <a:rPr lang="en" sz="13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No feature that had above -0.5 negative correlation with sale price</a:t>
            </a:r>
            <a:endParaRPr sz="13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45"/>
          <p:cNvSpPr txBox="1"/>
          <p:nvPr/>
        </p:nvSpPr>
        <p:spPr>
          <a:xfrm>
            <a:off x="791575" y="749150"/>
            <a:ext cx="2277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latin typeface="Manrope"/>
                <a:ea typeface="Manrope"/>
                <a:cs typeface="Manrope"/>
                <a:sym typeface="Manrope"/>
              </a:rPr>
              <a:t>Final selection</a:t>
            </a:r>
            <a:endParaRPr sz="1500" b="1">
              <a:highlight>
                <a:schemeClr val="lt2"/>
              </a:highlight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500" name="Google Shape;500;p45"/>
          <p:cNvSpPr txBox="1"/>
          <p:nvPr/>
        </p:nvSpPr>
        <p:spPr>
          <a:xfrm>
            <a:off x="791575" y="1241350"/>
            <a:ext cx="3681600" cy="34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Utilised multicollinearity reduction </a:t>
            </a:r>
            <a:endParaRPr sz="12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nrope"/>
              <a:buChar char="●"/>
            </a:pPr>
            <a:r>
              <a:rPr lang="en" sz="12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Lasso coefficient (betas)</a:t>
            </a:r>
            <a:endParaRPr sz="12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nrope"/>
              <a:buChar char="●"/>
            </a:pPr>
            <a:r>
              <a:rPr lang="en" sz="12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Correlation between features only</a:t>
            </a:r>
            <a:endParaRPr sz="12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nrope"/>
              <a:buChar char="●"/>
            </a:pPr>
            <a:r>
              <a:rPr lang="en" sz="12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Correlation between features and sale price</a:t>
            </a:r>
            <a:endParaRPr sz="12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nrope"/>
              <a:buChar char="●"/>
            </a:pPr>
            <a:r>
              <a:rPr lang="en" sz="12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Feature engineering</a:t>
            </a:r>
            <a:endParaRPr sz="12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Above grade (ground) living area square feet (gr_liv_area) was chosen over total rooms above ground as one of the features</a:t>
            </a:r>
            <a:endParaRPr sz="12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nrope"/>
              <a:buChar char="●"/>
            </a:pPr>
            <a:r>
              <a:rPr lang="en" sz="12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Highest lasso beta</a:t>
            </a:r>
            <a:endParaRPr sz="12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nrope"/>
              <a:buChar char="●"/>
            </a:pPr>
            <a:r>
              <a:rPr lang="en" sz="12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Above 0.5 correlation with sale price</a:t>
            </a:r>
            <a:endParaRPr sz="12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nrope"/>
              <a:buChar char="●"/>
            </a:pPr>
            <a:r>
              <a:rPr lang="en" sz="12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High correlation with total rooms above ground</a:t>
            </a:r>
            <a:endParaRPr sz="12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Feature engineering </a:t>
            </a:r>
            <a:endParaRPr sz="12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nrope"/>
              <a:buChar char="●"/>
            </a:pPr>
            <a:r>
              <a:rPr lang="en" sz="12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6 features to make qual_average</a:t>
            </a:r>
            <a:endParaRPr sz="12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501" name="Google Shape;501;p45"/>
          <p:cNvSpPr txBox="1">
            <a:spLocks noGrp="1"/>
          </p:cNvSpPr>
          <p:nvPr>
            <p:ph type="title" idx="4294967295"/>
          </p:nvPr>
        </p:nvSpPr>
        <p:spPr>
          <a:xfrm>
            <a:off x="720000" y="2164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 sz="3300"/>
              <a:t>Numeric Feature Selection</a:t>
            </a:r>
            <a:endParaRPr sz="3300"/>
          </a:p>
        </p:txBody>
      </p:sp>
      <p:pic>
        <p:nvPicPr>
          <p:cNvPr id="502" name="Google Shape;502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3550" y="1370000"/>
            <a:ext cx="4659474" cy="3419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47"/>
          <p:cNvSpPr txBox="1"/>
          <p:nvPr/>
        </p:nvSpPr>
        <p:spPr>
          <a:xfrm>
            <a:off x="791575" y="789125"/>
            <a:ext cx="46686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latin typeface="Manrope"/>
                <a:ea typeface="Manrope"/>
                <a:cs typeface="Manrope"/>
                <a:sym typeface="Manrope"/>
              </a:rPr>
              <a:t>More than 80% common value occurrence </a:t>
            </a:r>
            <a:endParaRPr sz="1500" b="1">
              <a:highlight>
                <a:schemeClr val="lt2"/>
              </a:highlight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514" name="Google Shape;514;p47"/>
          <p:cNvSpPr txBox="1">
            <a:spLocks noGrp="1"/>
          </p:cNvSpPr>
          <p:nvPr>
            <p:ph type="title" idx="4294967295"/>
          </p:nvPr>
        </p:nvSpPr>
        <p:spPr>
          <a:xfrm>
            <a:off x="720000" y="2164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 sz="3300"/>
              <a:t>Categoric Feature Selection</a:t>
            </a:r>
            <a:endParaRPr sz="3300"/>
          </a:p>
        </p:txBody>
      </p:sp>
      <p:pic>
        <p:nvPicPr>
          <p:cNvPr id="515" name="Google Shape;515;p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46475" y="1170125"/>
            <a:ext cx="5445126" cy="3937377"/>
          </a:xfrm>
          <a:prstGeom prst="rect">
            <a:avLst/>
          </a:prstGeom>
          <a:noFill/>
          <a:ln>
            <a:noFill/>
          </a:ln>
        </p:spPr>
      </p:pic>
      <p:sp>
        <p:nvSpPr>
          <p:cNvPr id="516" name="Google Shape;516;p47"/>
          <p:cNvSpPr txBox="1"/>
          <p:nvPr/>
        </p:nvSpPr>
        <p:spPr>
          <a:xfrm>
            <a:off x="791575" y="2286850"/>
            <a:ext cx="2602500" cy="13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Font typeface="Manrope"/>
              <a:buChar char="●"/>
            </a:pPr>
            <a:r>
              <a:rPr lang="en" sz="1300">
                <a:latin typeface="Manrope"/>
                <a:ea typeface="Manrope"/>
                <a:cs typeface="Manrope"/>
                <a:sym typeface="Manrope"/>
              </a:rPr>
              <a:t>These features were dropped and not considered for the the subsequent evaluations in the boxplots with sales price</a:t>
            </a:r>
            <a:endParaRPr sz="1300">
              <a:latin typeface="Manrope"/>
              <a:ea typeface="Manrope"/>
              <a:cs typeface="Manrope"/>
              <a:sym typeface="Manrope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48"/>
          <p:cNvSpPr txBox="1">
            <a:spLocks noGrp="1"/>
          </p:cNvSpPr>
          <p:nvPr>
            <p:ph type="title" idx="4294967295"/>
          </p:nvPr>
        </p:nvSpPr>
        <p:spPr>
          <a:xfrm>
            <a:off x="720000" y="2079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Small Variance among Variables </a:t>
            </a:r>
            <a:endParaRPr sz="2600"/>
          </a:p>
        </p:txBody>
      </p:sp>
      <p:pic>
        <p:nvPicPr>
          <p:cNvPr id="522" name="Google Shape;522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0675" y="1290500"/>
            <a:ext cx="4048500" cy="261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3" name="Google Shape;523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26075" y="1286188"/>
            <a:ext cx="4048499" cy="2619611"/>
          </a:xfrm>
          <a:prstGeom prst="rect">
            <a:avLst/>
          </a:prstGeom>
          <a:noFill/>
          <a:ln>
            <a:noFill/>
          </a:ln>
        </p:spPr>
      </p:pic>
      <p:sp>
        <p:nvSpPr>
          <p:cNvPr id="524" name="Google Shape;524;p48"/>
          <p:cNvSpPr txBox="1"/>
          <p:nvPr/>
        </p:nvSpPr>
        <p:spPr>
          <a:xfrm>
            <a:off x="1320325" y="4030525"/>
            <a:ext cx="29892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latin typeface="Manrope"/>
                <a:ea typeface="Manrope"/>
                <a:cs typeface="Manrope"/>
                <a:sym typeface="Manrope"/>
              </a:rPr>
              <a:t>Most outliers: Inside and Corner Lot configurations</a:t>
            </a:r>
            <a:endParaRPr sz="1300" b="1"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525" name="Google Shape;525;p48"/>
          <p:cNvSpPr txBox="1"/>
          <p:nvPr/>
        </p:nvSpPr>
        <p:spPr>
          <a:xfrm>
            <a:off x="5555725" y="4030525"/>
            <a:ext cx="34626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latin typeface="Manrope"/>
                <a:ea typeface="Manrope"/>
                <a:cs typeface="Manrope"/>
                <a:sym typeface="Manrope"/>
              </a:rPr>
              <a:t>Most outliers: IR1  (slightly irregular) and Reg (regular)</a:t>
            </a:r>
            <a:endParaRPr sz="1300" b="1">
              <a:latin typeface="Manrope"/>
              <a:ea typeface="Manrope"/>
              <a:cs typeface="Manrope"/>
              <a:sym typeface="Manrope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49"/>
          <p:cNvSpPr txBox="1">
            <a:spLocks noGrp="1"/>
          </p:cNvSpPr>
          <p:nvPr>
            <p:ph type="title" idx="4294967295"/>
          </p:nvPr>
        </p:nvSpPr>
        <p:spPr>
          <a:xfrm>
            <a:off x="720000" y="2164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 sz="2600"/>
              <a:t>Boxplot of Neighborhoods with Sale Price </a:t>
            </a:r>
            <a:endParaRPr sz="2600"/>
          </a:p>
        </p:txBody>
      </p:sp>
      <p:pic>
        <p:nvPicPr>
          <p:cNvPr id="531" name="Google Shape;531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2425" y="902500"/>
            <a:ext cx="7704000" cy="3258152"/>
          </a:xfrm>
          <a:prstGeom prst="rect">
            <a:avLst/>
          </a:prstGeom>
          <a:noFill/>
          <a:ln>
            <a:noFill/>
          </a:ln>
        </p:spPr>
      </p:pic>
      <p:sp>
        <p:nvSpPr>
          <p:cNvPr id="532" name="Google Shape;532;p49"/>
          <p:cNvSpPr txBox="1"/>
          <p:nvPr/>
        </p:nvSpPr>
        <p:spPr>
          <a:xfrm>
            <a:off x="1335550" y="4259725"/>
            <a:ext cx="73332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latin typeface="Manrope"/>
                <a:ea typeface="Manrope"/>
                <a:cs typeface="Manrope"/>
                <a:sym typeface="Manrope"/>
              </a:rPr>
              <a:t>Neighborhoods with the highest median sale prices: Stone Brook and Northridge Heights</a:t>
            </a:r>
            <a:endParaRPr sz="1300" b="1">
              <a:latin typeface="Manrope"/>
              <a:ea typeface="Manrope"/>
              <a:cs typeface="Manrope"/>
              <a:sym typeface="Manrop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latin typeface="Manrope"/>
                <a:ea typeface="Manrope"/>
                <a:cs typeface="Manrope"/>
                <a:sym typeface="Manrope"/>
              </a:rPr>
              <a:t>Neighborhoods with the lowest median sale prices: Meadow Village and Iowa DOT </a:t>
            </a:r>
            <a:endParaRPr sz="1300" b="1"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533" name="Google Shape;533;p49"/>
          <p:cNvSpPr/>
          <p:nvPr/>
        </p:nvSpPr>
        <p:spPr>
          <a:xfrm>
            <a:off x="3981550" y="1129450"/>
            <a:ext cx="552300" cy="3031200"/>
          </a:xfrm>
          <a:prstGeom prst="rect">
            <a:avLst/>
          </a:prstGeom>
          <a:noFill/>
          <a:ln w="9525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" name="Google Shape;534;p49"/>
          <p:cNvSpPr/>
          <p:nvPr/>
        </p:nvSpPr>
        <p:spPr>
          <a:xfrm>
            <a:off x="5777300" y="3128350"/>
            <a:ext cx="300600" cy="9831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5" name="Google Shape;535;p49"/>
          <p:cNvSpPr/>
          <p:nvPr/>
        </p:nvSpPr>
        <p:spPr>
          <a:xfrm>
            <a:off x="5005275" y="2892700"/>
            <a:ext cx="300600" cy="11679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50"/>
          <p:cNvSpPr txBox="1">
            <a:spLocks noGrp="1"/>
          </p:cNvSpPr>
          <p:nvPr>
            <p:ph type="title" idx="4294967295"/>
          </p:nvPr>
        </p:nvSpPr>
        <p:spPr>
          <a:xfrm>
            <a:off x="720000" y="216425"/>
            <a:ext cx="8131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 sz="2600"/>
              <a:t>Boxplots of Various Features with Sale Price </a:t>
            </a:r>
            <a:endParaRPr sz="2600"/>
          </a:p>
        </p:txBody>
      </p:sp>
      <p:pic>
        <p:nvPicPr>
          <p:cNvPr id="541" name="Google Shape;541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0600" y="737425"/>
            <a:ext cx="3180624" cy="2045742"/>
          </a:xfrm>
          <a:prstGeom prst="rect">
            <a:avLst/>
          </a:prstGeom>
          <a:noFill/>
          <a:ln>
            <a:noFill/>
          </a:ln>
        </p:spPr>
      </p:pic>
      <p:pic>
        <p:nvPicPr>
          <p:cNvPr id="542" name="Google Shape;542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1050" y="737425"/>
            <a:ext cx="3180625" cy="2058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3" name="Google Shape;543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11050" y="2867900"/>
            <a:ext cx="3247196" cy="2058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4" name="Google Shape;544;p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42250" y="2928625"/>
            <a:ext cx="3094174" cy="1969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51"/>
          <p:cNvSpPr txBox="1">
            <a:spLocks noGrp="1"/>
          </p:cNvSpPr>
          <p:nvPr>
            <p:ph type="subTitle" idx="1"/>
          </p:nvPr>
        </p:nvSpPr>
        <p:spPr>
          <a:xfrm>
            <a:off x="3816000" y="3235975"/>
            <a:ext cx="4360200" cy="4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Regression model to predict sale prices</a:t>
            </a:r>
            <a:endParaRPr/>
          </a:p>
        </p:txBody>
      </p:sp>
      <p:sp>
        <p:nvSpPr>
          <p:cNvPr id="550" name="Google Shape;550;p51"/>
          <p:cNvSpPr txBox="1">
            <a:spLocks noGrp="1"/>
          </p:cNvSpPr>
          <p:nvPr>
            <p:ph type="title"/>
          </p:nvPr>
        </p:nvSpPr>
        <p:spPr>
          <a:xfrm>
            <a:off x="3816000" y="2283425"/>
            <a:ext cx="51240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"/>
              <a:t>Model</a:t>
            </a:r>
            <a:endParaRPr/>
          </a:p>
        </p:txBody>
      </p:sp>
      <p:sp>
        <p:nvSpPr>
          <p:cNvPr id="551" name="Google Shape;551;p51"/>
          <p:cNvSpPr txBox="1">
            <a:spLocks noGrp="1"/>
          </p:cNvSpPr>
          <p:nvPr>
            <p:ph type="title" idx="2"/>
          </p:nvPr>
        </p:nvSpPr>
        <p:spPr>
          <a:xfrm>
            <a:off x="3816000" y="1441625"/>
            <a:ext cx="31509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03.</a:t>
            </a:r>
            <a:endParaRPr/>
          </a:p>
        </p:txBody>
      </p:sp>
      <p:cxnSp>
        <p:nvCxnSpPr>
          <p:cNvPr id="552" name="Google Shape;552;p51"/>
          <p:cNvCxnSpPr/>
          <p:nvPr/>
        </p:nvCxnSpPr>
        <p:spPr>
          <a:xfrm>
            <a:off x="3609613" y="-3600"/>
            <a:ext cx="0" cy="5150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53" name="Google Shape;553;p51"/>
          <p:cNvSpPr txBox="1"/>
          <p:nvPr/>
        </p:nvSpPr>
        <p:spPr>
          <a:xfrm>
            <a:off x="6961976" y="160350"/>
            <a:ext cx="15567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1" i="0" u="none" strike="noStrike" cap="none">
              <a:solidFill>
                <a:srgbClr val="000000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cxnSp>
        <p:nvCxnSpPr>
          <p:cNvPr id="554" name="Google Shape;554;p51"/>
          <p:cNvCxnSpPr/>
          <p:nvPr/>
        </p:nvCxnSpPr>
        <p:spPr>
          <a:xfrm rot="10800000">
            <a:off x="3609800" y="535000"/>
            <a:ext cx="5575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55" name="Google Shape;555;p51"/>
          <p:cNvCxnSpPr/>
          <p:nvPr/>
        </p:nvCxnSpPr>
        <p:spPr>
          <a:xfrm rot="10800000">
            <a:off x="3609773" y="4608500"/>
            <a:ext cx="5575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56" name="Google Shape;556;p51"/>
          <p:cNvSpPr/>
          <p:nvPr/>
        </p:nvSpPr>
        <p:spPr>
          <a:xfrm rot="3079472">
            <a:off x="2514359" y="4265741"/>
            <a:ext cx="685540" cy="685540"/>
          </a:xfrm>
          <a:prstGeom prst="star4">
            <a:avLst>
              <a:gd name="adj" fmla="val 125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57" name="Google Shape;557;p51"/>
          <p:cNvGrpSpPr/>
          <p:nvPr/>
        </p:nvGrpSpPr>
        <p:grpSpPr>
          <a:xfrm>
            <a:off x="996339" y="1541398"/>
            <a:ext cx="2447650" cy="1507133"/>
            <a:chOff x="5159450" y="1919950"/>
            <a:chExt cx="1541050" cy="862500"/>
          </a:xfrm>
        </p:grpSpPr>
        <p:sp>
          <p:nvSpPr>
            <p:cNvPr id="558" name="Google Shape;558;p51"/>
            <p:cNvSpPr/>
            <p:nvPr/>
          </p:nvSpPr>
          <p:spPr>
            <a:xfrm>
              <a:off x="5216414" y="2060033"/>
              <a:ext cx="1436820" cy="600250"/>
            </a:xfrm>
            <a:custGeom>
              <a:avLst/>
              <a:gdLst/>
              <a:ahLst/>
              <a:cxnLst/>
              <a:rect l="l" t="t" r="r" b="b"/>
              <a:pathLst>
                <a:path w="165771" h="69253" extrusionOk="0">
                  <a:moveTo>
                    <a:pt x="0" y="62158"/>
                  </a:moveTo>
                  <a:cubicBezTo>
                    <a:pt x="3093" y="59686"/>
                    <a:pt x="11731" y="46368"/>
                    <a:pt x="18559" y="47324"/>
                  </a:cubicBezTo>
                  <a:cubicBezTo>
                    <a:pt x="25388" y="48280"/>
                    <a:pt x="34933" y="75569"/>
                    <a:pt x="40971" y="67894"/>
                  </a:cubicBezTo>
                  <a:cubicBezTo>
                    <a:pt x="47009" y="60219"/>
                    <a:pt x="49466" y="8743"/>
                    <a:pt x="54788" y="1272"/>
                  </a:cubicBezTo>
                  <a:cubicBezTo>
                    <a:pt x="60110" y="-6199"/>
                    <a:pt x="66121" y="21612"/>
                    <a:pt x="72901" y="23070"/>
                  </a:cubicBezTo>
                  <a:cubicBezTo>
                    <a:pt x="79681" y="24528"/>
                    <a:pt x="89301" y="7131"/>
                    <a:pt x="95467" y="10022"/>
                  </a:cubicBezTo>
                  <a:cubicBezTo>
                    <a:pt x="101633" y="12913"/>
                    <a:pt x="104182" y="34714"/>
                    <a:pt x="109898" y="40416"/>
                  </a:cubicBezTo>
                  <a:cubicBezTo>
                    <a:pt x="115614" y="46118"/>
                    <a:pt x="123315" y="40320"/>
                    <a:pt x="129762" y="44234"/>
                  </a:cubicBezTo>
                  <a:cubicBezTo>
                    <a:pt x="136209" y="48148"/>
                    <a:pt x="142580" y="65416"/>
                    <a:pt x="148581" y="63902"/>
                  </a:cubicBezTo>
                  <a:cubicBezTo>
                    <a:pt x="154583" y="62388"/>
                    <a:pt x="162906" y="39942"/>
                    <a:pt x="165771" y="35150"/>
                  </a:cubicBez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59" name="Google Shape;559;p51"/>
            <p:cNvGrpSpPr/>
            <p:nvPr/>
          </p:nvGrpSpPr>
          <p:grpSpPr>
            <a:xfrm>
              <a:off x="5159450" y="1919950"/>
              <a:ext cx="1541050" cy="862500"/>
              <a:chOff x="5159450" y="1919950"/>
              <a:chExt cx="1541050" cy="862500"/>
            </a:xfrm>
          </p:grpSpPr>
          <p:cxnSp>
            <p:nvCxnSpPr>
              <p:cNvPr id="560" name="Google Shape;560;p51"/>
              <p:cNvCxnSpPr/>
              <p:nvPr/>
            </p:nvCxnSpPr>
            <p:spPr>
              <a:xfrm>
                <a:off x="5159450" y="1919950"/>
                <a:ext cx="0" cy="862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561" name="Google Shape;561;p51"/>
              <p:cNvCxnSpPr/>
              <p:nvPr/>
            </p:nvCxnSpPr>
            <p:spPr>
              <a:xfrm>
                <a:off x="5161200" y="2778975"/>
                <a:ext cx="1539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52"/>
          <p:cNvSpPr txBox="1">
            <a:spLocks noGrp="1"/>
          </p:cNvSpPr>
          <p:nvPr>
            <p:ph type="title" idx="4294967295"/>
          </p:nvPr>
        </p:nvSpPr>
        <p:spPr>
          <a:xfrm>
            <a:off x="816725" y="159350"/>
            <a:ext cx="7710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 sz="2600"/>
              <a:t>Baseline Model vs Final Best Model </a:t>
            </a:r>
            <a:endParaRPr sz="2600"/>
          </a:p>
        </p:txBody>
      </p:sp>
      <p:sp>
        <p:nvSpPr>
          <p:cNvPr id="567" name="Google Shape;567;p52"/>
          <p:cNvSpPr txBox="1"/>
          <p:nvPr/>
        </p:nvSpPr>
        <p:spPr>
          <a:xfrm>
            <a:off x="2109988" y="4021625"/>
            <a:ext cx="14169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latin typeface="Manrope"/>
                <a:ea typeface="Manrope"/>
                <a:cs typeface="Manrope"/>
                <a:sym typeface="Manrope"/>
              </a:rPr>
              <a:t>R2: 0.44</a:t>
            </a:r>
            <a:endParaRPr sz="1300" b="1">
              <a:latin typeface="Manrope"/>
              <a:ea typeface="Manrope"/>
              <a:cs typeface="Manrope"/>
              <a:sym typeface="Manrope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latin typeface="Manrope"/>
                <a:ea typeface="Manrope"/>
                <a:cs typeface="Manrope"/>
                <a:sym typeface="Manrope"/>
              </a:rPr>
              <a:t>RMSE: 59355</a:t>
            </a:r>
            <a:endParaRPr sz="1300" b="1"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568" name="Google Shape;568;p52"/>
          <p:cNvSpPr txBox="1"/>
          <p:nvPr/>
        </p:nvSpPr>
        <p:spPr>
          <a:xfrm>
            <a:off x="6407013" y="4006625"/>
            <a:ext cx="1416900" cy="6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latin typeface="Manrope"/>
                <a:ea typeface="Manrope"/>
                <a:cs typeface="Manrope"/>
                <a:sym typeface="Manrope"/>
              </a:rPr>
              <a:t>R2: 0.93</a:t>
            </a:r>
            <a:endParaRPr sz="1300" b="1">
              <a:latin typeface="Manrope"/>
              <a:ea typeface="Manrope"/>
              <a:cs typeface="Manrope"/>
              <a:sym typeface="Manrope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latin typeface="Manrope"/>
                <a:ea typeface="Manrope"/>
                <a:cs typeface="Manrope"/>
                <a:sym typeface="Manrope"/>
              </a:rPr>
              <a:t>RMSE: 21072</a:t>
            </a:r>
            <a:endParaRPr sz="1300" b="1">
              <a:latin typeface="Manrope"/>
              <a:ea typeface="Manrope"/>
              <a:cs typeface="Manrope"/>
              <a:sym typeface="Manrope"/>
            </a:endParaRPr>
          </a:p>
        </p:txBody>
      </p:sp>
      <p:pic>
        <p:nvPicPr>
          <p:cNvPr id="569" name="Google Shape;569;p52"/>
          <p:cNvPicPr preferRelativeResize="0"/>
          <p:nvPr/>
        </p:nvPicPr>
        <p:blipFill rotWithShape="1">
          <a:blip r:embed="rId3">
            <a:alphaModFix/>
          </a:blip>
          <a:srcRect b="-1636"/>
          <a:stretch/>
        </p:blipFill>
        <p:spPr>
          <a:xfrm>
            <a:off x="880450" y="906500"/>
            <a:ext cx="3974042" cy="2870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70" name="Google Shape;570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4075" y="884450"/>
            <a:ext cx="4465749" cy="2870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1"/>
          <p:cNvSpPr txBox="1">
            <a:spLocks noGrp="1"/>
          </p:cNvSpPr>
          <p:nvPr>
            <p:ph type="title"/>
          </p:nvPr>
        </p:nvSpPr>
        <p:spPr>
          <a:xfrm>
            <a:off x="2091600" y="1742775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</a:t>
            </a:r>
            <a:endParaRPr/>
          </a:p>
        </p:txBody>
      </p:sp>
      <p:sp>
        <p:nvSpPr>
          <p:cNvPr id="287" name="Google Shape;287;p31"/>
          <p:cNvSpPr txBox="1">
            <a:spLocks noGrp="1"/>
          </p:cNvSpPr>
          <p:nvPr>
            <p:ph type="title" idx="2"/>
          </p:nvPr>
        </p:nvSpPr>
        <p:spPr>
          <a:xfrm>
            <a:off x="2622150" y="1336390"/>
            <a:ext cx="12753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88" name="Google Shape;288;p31"/>
          <p:cNvSpPr txBox="1">
            <a:spLocks noGrp="1"/>
          </p:cNvSpPr>
          <p:nvPr>
            <p:ph type="subTitle" idx="1"/>
          </p:nvPr>
        </p:nvSpPr>
        <p:spPr>
          <a:xfrm>
            <a:off x="2091600" y="2176900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500"/>
              <a:t>Where and what we are trying to solve</a:t>
            </a:r>
            <a:endParaRPr sz="15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" name="Google Shape;289;p31"/>
          <p:cNvSpPr txBox="1">
            <a:spLocks noGrp="1"/>
          </p:cNvSpPr>
          <p:nvPr>
            <p:ph type="title" idx="3"/>
          </p:nvPr>
        </p:nvSpPr>
        <p:spPr>
          <a:xfrm>
            <a:off x="5003950" y="1742775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Cleaning</a:t>
            </a:r>
            <a:endParaRPr/>
          </a:p>
        </p:txBody>
      </p:sp>
      <p:sp>
        <p:nvSpPr>
          <p:cNvPr id="290" name="Google Shape;290;p31"/>
          <p:cNvSpPr txBox="1">
            <a:spLocks noGrp="1"/>
          </p:cNvSpPr>
          <p:nvPr>
            <p:ph type="title" idx="4"/>
          </p:nvPr>
        </p:nvSpPr>
        <p:spPr>
          <a:xfrm>
            <a:off x="5534550" y="1336390"/>
            <a:ext cx="12753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91" name="Google Shape;291;p31"/>
          <p:cNvSpPr txBox="1">
            <a:spLocks noGrp="1"/>
          </p:cNvSpPr>
          <p:nvPr>
            <p:ph type="subTitle" idx="5"/>
          </p:nvPr>
        </p:nvSpPr>
        <p:spPr>
          <a:xfrm>
            <a:off x="5046950" y="2176900"/>
            <a:ext cx="21891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How we cleaned and prepared the data</a:t>
            </a:r>
            <a:endParaRPr/>
          </a:p>
        </p:txBody>
      </p:sp>
      <p:sp>
        <p:nvSpPr>
          <p:cNvPr id="292" name="Google Shape;292;p31"/>
          <p:cNvSpPr txBox="1">
            <a:spLocks noGrp="1"/>
          </p:cNvSpPr>
          <p:nvPr>
            <p:ph type="title" idx="9"/>
          </p:nvPr>
        </p:nvSpPr>
        <p:spPr>
          <a:xfrm>
            <a:off x="872400" y="3532175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Modeling</a:t>
            </a:r>
            <a:endParaRPr/>
          </a:p>
        </p:txBody>
      </p:sp>
      <p:sp>
        <p:nvSpPr>
          <p:cNvPr id="293" name="Google Shape;293;p31"/>
          <p:cNvSpPr txBox="1">
            <a:spLocks noGrp="1"/>
          </p:cNvSpPr>
          <p:nvPr>
            <p:ph type="title" idx="13"/>
          </p:nvPr>
        </p:nvSpPr>
        <p:spPr>
          <a:xfrm>
            <a:off x="1402950" y="3125790"/>
            <a:ext cx="12753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94" name="Google Shape;294;p31"/>
          <p:cNvSpPr txBox="1">
            <a:spLocks noGrp="1"/>
          </p:cNvSpPr>
          <p:nvPr>
            <p:ph type="subTitle" idx="14"/>
          </p:nvPr>
        </p:nvSpPr>
        <p:spPr>
          <a:xfrm>
            <a:off x="872400" y="3966300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Regression model to predict sale prices</a:t>
            </a:r>
            <a:endParaRPr sz="1500"/>
          </a:p>
        </p:txBody>
      </p:sp>
      <p:sp>
        <p:nvSpPr>
          <p:cNvPr id="295" name="Google Shape;295;p31"/>
          <p:cNvSpPr txBox="1">
            <a:spLocks noGrp="1"/>
          </p:cNvSpPr>
          <p:nvPr>
            <p:ph type="title" idx="15"/>
          </p:nvPr>
        </p:nvSpPr>
        <p:spPr>
          <a:xfrm>
            <a:off x="3556150" y="3532175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Application</a:t>
            </a:r>
            <a:endParaRPr/>
          </a:p>
        </p:txBody>
      </p:sp>
      <p:sp>
        <p:nvSpPr>
          <p:cNvPr id="296" name="Google Shape;296;p31"/>
          <p:cNvSpPr txBox="1">
            <a:spLocks noGrp="1"/>
          </p:cNvSpPr>
          <p:nvPr>
            <p:ph type="title" idx="16"/>
          </p:nvPr>
        </p:nvSpPr>
        <p:spPr>
          <a:xfrm>
            <a:off x="4086750" y="3125790"/>
            <a:ext cx="12753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297" name="Google Shape;297;p31"/>
          <p:cNvSpPr txBox="1">
            <a:spLocks noGrp="1"/>
          </p:cNvSpPr>
          <p:nvPr>
            <p:ph type="subTitle" idx="17"/>
          </p:nvPr>
        </p:nvSpPr>
        <p:spPr>
          <a:xfrm>
            <a:off x="3556200" y="3966300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Predictor </a:t>
            </a:r>
            <a:endParaRPr sz="15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application</a:t>
            </a:r>
            <a:endParaRPr sz="1500"/>
          </a:p>
        </p:txBody>
      </p:sp>
      <p:sp>
        <p:nvSpPr>
          <p:cNvPr id="298" name="Google Shape;298;p31"/>
          <p:cNvSpPr txBox="1">
            <a:spLocks noGrp="1"/>
          </p:cNvSpPr>
          <p:nvPr>
            <p:ph type="title" idx="18"/>
          </p:nvPr>
        </p:nvSpPr>
        <p:spPr>
          <a:xfrm>
            <a:off x="6240100" y="3532175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299" name="Google Shape;299;p31"/>
          <p:cNvSpPr txBox="1">
            <a:spLocks noGrp="1"/>
          </p:cNvSpPr>
          <p:nvPr>
            <p:ph type="title" idx="19"/>
          </p:nvPr>
        </p:nvSpPr>
        <p:spPr>
          <a:xfrm>
            <a:off x="6770550" y="3125790"/>
            <a:ext cx="12753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300" name="Google Shape;300;p31"/>
          <p:cNvSpPr txBox="1">
            <a:spLocks noGrp="1"/>
          </p:cNvSpPr>
          <p:nvPr>
            <p:ph type="subTitle" idx="20"/>
          </p:nvPr>
        </p:nvSpPr>
        <p:spPr>
          <a:xfrm>
            <a:off x="6240000" y="3966300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Summary and recommendations</a:t>
            </a:r>
            <a:endParaRPr sz="1500"/>
          </a:p>
        </p:txBody>
      </p:sp>
      <p:sp>
        <p:nvSpPr>
          <p:cNvPr id="301" name="Google Shape;301;p31"/>
          <p:cNvSpPr txBox="1">
            <a:spLocks noGrp="1"/>
          </p:cNvSpPr>
          <p:nvPr>
            <p:ph type="title" idx="21"/>
          </p:nvPr>
        </p:nvSpPr>
        <p:spPr>
          <a:xfrm>
            <a:off x="796200" y="2926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54"/>
          <p:cNvSpPr txBox="1">
            <a:spLocks noGrp="1"/>
          </p:cNvSpPr>
          <p:nvPr>
            <p:ph type="title" idx="4294967295"/>
          </p:nvPr>
        </p:nvSpPr>
        <p:spPr>
          <a:xfrm>
            <a:off x="850400" y="159350"/>
            <a:ext cx="7677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 sz="2600"/>
              <a:t>Residual Distribution and Average</a:t>
            </a:r>
            <a:endParaRPr sz="2600"/>
          </a:p>
        </p:txBody>
      </p:sp>
      <p:sp>
        <p:nvSpPr>
          <p:cNvPr id="590" name="Google Shape;590;p54"/>
          <p:cNvSpPr txBox="1"/>
          <p:nvPr/>
        </p:nvSpPr>
        <p:spPr>
          <a:xfrm>
            <a:off x="1202852" y="3936275"/>
            <a:ext cx="72654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latin typeface="Manrope"/>
                <a:ea typeface="Manrope"/>
                <a:cs typeface="Manrope"/>
                <a:sym typeface="Manrope"/>
              </a:rPr>
              <a:t>Residual distribution is close  to nominal and the average is near 0</a:t>
            </a:r>
            <a:endParaRPr sz="1300" b="1">
              <a:latin typeface="Manrope"/>
              <a:ea typeface="Manrope"/>
              <a:cs typeface="Manrope"/>
              <a:sym typeface="Manrope"/>
            </a:endParaRPr>
          </a:p>
        </p:txBody>
      </p:sp>
      <p:pic>
        <p:nvPicPr>
          <p:cNvPr id="591" name="Google Shape;591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5300" y="884450"/>
            <a:ext cx="3713732" cy="289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2" name="Google Shape;592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5257" y="884450"/>
            <a:ext cx="4147437" cy="2899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7" name="Google Shape;597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0825" y="918975"/>
            <a:ext cx="5479637" cy="4031500"/>
          </a:xfrm>
          <a:prstGeom prst="rect">
            <a:avLst/>
          </a:prstGeom>
          <a:noFill/>
          <a:ln>
            <a:noFill/>
          </a:ln>
        </p:spPr>
      </p:pic>
      <p:sp>
        <p:nvSpPr>
          <p:cNvPr id="598" name="Google Shape;598;p55"/>
          <p:cNvSpPr txBox="1">
            <a:spLocks noGrp="1"/>
          </p:cNvSpPr>
          <p:nvPr>
            <p:ph type="title" idx="4294967295"/>
          </p:nvPr>
        </p:nvSpPr>
        <p:spPr>
          <a:xfrm>
            <a:off x="808650" y="234500"/>
            <a:ext cx="7677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 sz="2600"/>
              <a:t>Top 5  Features absolute Beta</a:t>
            </a:r>
            <a:endParaRPr sz="26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60"/>
          <p:cNvSpPr txBox="1">
            <a:spLocks noGrp="1"/>
          </p:cNvSpPr>
          <p:nvPr>
            <p:ph type="subTitle" idx="1"/>
          </p:nvPr>
        </p:nvSpPr>
        <p:spPr>
          <a:xfrm>
            <a:off x="3816000" y="3235975"/>
            <a:ext cx="4360200" cy="4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Predictor application</a:t>
            </a:r>
            <a:endParaRPr/>
          </a:p>
        </p:txBody>
      </p:sp>
      <p:sp>
        <p:nvSpPr>
          <p:cNvPr id="632" name="Google Shape;632;p60"/>
          <p:cNvSpPr txBox="1">
            <a:spLocks noGrp="1"/>
          </p:cNvSpPr>
          <p:nvPr>
            <p:ph type="title"/>
          </p:nvPr>
        </p:nvSpPr>
        <p:spPr>
          <a:xfrm>
            <a:off x="3816000" y="2283425"/>
            <a:ext cx="51240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"/>
              <a:t>Application</a:t>
            </a:r>
            <a:endParaRPr/>
          </a:p>
        </p:txBody>
      </p:sp>
      <p:sp>
        <p:nvSpPr>
          <p:cNvPr id="633" name="Google Shape;633;p60"/>
          <p:cNvSpPr txBox="1">
            <a:spLocks noGrp="1"/>
          </p:cNvSpPr>
          <p:nvPr>
            <p:ph type="title" idx="2"/>
          </p:nvPr>
        </p:nvSpPr>
        <p:spPr>
          <a:xfrm>
            <a:off x="3816000" y="1441625"/>
            <a:ext cx="31509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04.</a:t>
            </a:r>
            <a:endParaRPr/>
          </a:p>
        </p:txBody>
      </p:sp>
      <p:cxnSp>
        <p:nvCxnSpPr>
          <p:cNvPr id="634" name="Google Shape;634;p60"/>
          <p:cNvCxnSpPr/>
          <p:nvPr/>
        </p:nvCxnSpPr>
        <p:spPr>
          <a:xfrm>
            <a:off x="3609613" y="-3600"/>
            <a:ext cx="0" cy="5150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35" name="Google Shape;635;p60"/>
          <p:cNvSpPr txBox="1"/>
          <p:nvPr/>
        </p:nvSpPr>
        <p:spPr>
          <a:xfrm>
            <a:off x="6961976" y="160350"/>
            <a:ext cx="15567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1" i="0" u="none" strike="noStrike" cap="none">
              <a:solidFill>
                <a:srgbClr val="000000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cxnSp>
        <p:nvCxnSpPr>
          <p:cNvPr id="636" name="Google Shape;636;p60"/>
          <p:cNvCxnSpPr/>
          <p:nvPr/>
        </p:nvCxnSpPr>
        <p:spPr>
          <a:xfrm rot="10800000">
            <a:off x="3609800" y="535000"/>
            <a:ext cx="5575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37" name="Google Shape;637;p60"/>
          <p:cNvCxnSpPr/>
          <p:nvPr/>
        </p:nvCxnSpPr>
        <p:spPr>
          <a:xfrm rot="10800000">
            <a:off x="3609773" y="4608500"/>
            <a:ext cx="5575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38" name="Google Shape;638;p60"/>
          <p:cNvSpPr/>
          <p:nvPr/>
        </p:nvSpPr>
        <p:spPr>
          <a:xfrm rot="3079472">
            <a:off x="2514359" y="4265741"/>
            <a:ext cx="685540" cy="685540"/>
          </a:xfrm>
          <a:prstGeom prst="star4">
            <a:avLst>
              <a:gd name="adj" fmla="val 125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39" name="Google Shape;639;p60"/>
          <p:cNvGrpSpPr/>
          <p:nvPr/>
        </p:nvGrpSpPr>
        <p:grpSpPr>
          <a:xfrm>
            <a:off x="1071129" y="1550813"/>
            <a:ext cx="1846015" cy="1958388"/>
            <a:chOff x="4674791" y="1977447"/>
            <a:chExt cx="344528" cy="344114"/>
          </a:xfrm>
        </p:grpSpPr>
        <p:sp>
          <p:nvSpPr>
            <p:cNvPr id="640" name="Google Shape;640;p60"/>
            <p:cNvSpPr/>
            <p:nvPr/>
          </p:nvSpPr>
          <p:spPr>
            <a:xfrm>
              <a:off x="4696022" y="1996768"/>
              <a:ext cx="29570" cy="29220"/>
            </a:xfrm>
            <a:custGeom>
              <a:avLst/>
              <a:gdLst/>
              <a:ahLst/>
              <a:cxnLst/>
              <a:rect l="l" t="t" r="r" b="b"/>
              <a:pathLst>
                <a:path w="929" h="918" extrusionOk="0">
                  <a:moveTo>
                    <a:pt x="476" y="310"/>
                  </a:moveTo>
                  <a:cubicBezTo>
                    <a:pt x="548" y="310"/>
                    <a:pt x="631" y="369"/>
                    <a:pt x="631" y="465"/>
                  </a:cubicBezTo>
                  <a:cubicBezTo>
                    <a:pt x="631" y="536"/>
                    <a:pt x="572" y="607"/>
                    <a:pt x="476" y="607"/>
                  </a:cubicBezTo>
                  <a:cubicBezTo>
                    <a:pt x="405" y="607"/>
                    <a:pt x="334" y="548"/>
                    <a:pt x="334" y="465"/>
                  </a:cubicBezTo>
                  <a:cubicBezTo>
                    <a:pt x="334" y="381"/>
                    <a:pt x="393" y="310"/>
                    <a:pt x="476" y="310"/>
                  </a:cubicBezTo>
                  <a:close/>
                  <a:moveTo>
                    <a:pt x="465" y="0"/>
                  </a:moveTo>
                  <a:cubicBezTo>
                    <a:pt x="215" y="0"/>
                    <a:pt x="0" y="203"/>
                    <a:pt x="0" y="465"/>
                  </a:cubicBezTo>
                  <a:cubicBezTo>
                    <a:pt x="0" y="715"/>
                    <a:pt x="215" y="917"/>
                    <a:pt x="465" y="917"/>
                  </a:cubicBezTo>
                  <a:cubicBezTo>
                    <a:pt x="715" y="917"/>
                    <a:pt x="929" y="715"/>
                    <a:pt x="929" y="465"/>
                  </a:cubicBezTo>
                  <a:cubicBezTo>
                    <a:pt x="929" y="203"/>
                    <a:pt x="715" y="0"/>
                    <a:pt x="4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highlight>
                  <a:srgbClr val="191919"/>
                </a:highlight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1" name="Google Shape;641;p60"/>
            <p:cNvSpPr/>
            <p:nvPr/>
          </p:nvSpPr>
          <p:spPr>
            <a:xfrm>
              <a:off x="4733899" y="1996768"/>
              <a:ext cx="29602" cy="29220"/>
            </a:xfrm>
            <a:custGeom>
              <a:avLst/>
              <a:gdLst/>
              <a:ahLst/>
              <a:cxnLst/>
              <a:rect l="l" t="t" r="r" b="b"/>
              <a:pathLst>
                <a:path w="930" h="918" extrusionOk="0">
                  <a:moveTo>
                    <a:pt x="465" y="310"/>
                  </a:moveTo>
                  <a:cubicBezTo>
                    <a:pt x="549" y="310"/>
                    <a:pt x="608" y="369"/>
                    <a:pt x="608" y="465"/>
                  </a:cubicBezTo>
                  <a:cubicBezTo>
                    <a:pt x="608" y="536"/>
                    <a:pt x="549" y="607"/>
                    <a:pt x="465" y="607"/>
                  </a:cubicBezTo>
                  <a:cubicBezTo>
                    <a:pt x="394" y="607"/>
                    <a:pt x="310" y="548"/>
                    <a:pt x="310" y="465"/>
                  </a:cubicBezTo>
                  <a:cubicBezTo>
                    <a:pt x="310" y="381"/>
                    <a:pt x="370" y="310"/>
                    <a:pt x="465" y="310"/>
                  </a:cubicBezTo>
                  <a:close/>
                  <a:moveTo>
                    <a:pt x="465" y="0"/>
                  </a:moveTo>
                  <a:cubicBezTo>
                    <a:pt x="215" y="0"/>
                    <a:pt x="1" y="203"/>
                    <a:pt x="1" y="465"/>
                  </a:cubicBezTo>
                  <a:cubicBezTo>
                    <a:pt x="1" y="715"/>
                    <a:pt x="215" y="917"/>
                    <a:pt x="465" y="917"/>
                  </a:cubicBezTo>
                  <a:cubicBezTo>
                    <a:pt x="715" y="917"/>
                    <a:pt x="930" y="715"/>
                    <a:pt x="930" y="465"/>
                  </a:cubicBezTo>
                  <a:cubicBezTo>
                    <a:pt x="930" y="203"/>
                    <a:pt x="715" y="0"/>
                    <a:pt x="4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highlight>
                  <a:srgbClr val="191919"/>
                </a:highlight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2" name="Google Shape;642;p60"/>
            <p:cNvSpPr/>
            <p:nvPr/>
          </p:nvSpPr>
          <p:spPr>
            <a:xfrm>
              <a:off x="4771809" y="1996768"/>
              <a:ext cx="29602" cy="29220"/>
            </a:xfrm>
            <a:custGeom>
              <a:avLst/>
              <a:gdLst/>
              <a:ahLst/>
              <a:cxnLst/>
              <a:rect l="l" t="t" r="r" b="b"/>
              <a:pathLst>
                <a:path w="930" h="918" extrusionOk="0">
                  <a:moveTo>
                    <a:pt x="465" y="310"/>
                  </a:moveTo>
                  <a:cubicBezTo>
                    <a:pt x="536" y="310"/>
                    <a:pt x="608" y="369"/>
                    <a:pt x="608" y="465"/>
                  </a:cubicBezTo>
                  <a:cubicBezTo>
                    <a:pt x="608" y="536"/>
                    <a:pt x="548" y="607"/>
                    <a:pt x="465" y="607"/>
                  </a:cubicBezTo>
                  <a:cubicBezTo>
                    <a:pt x="393" y="607"/>
                    <a:pt x="310" y="548"/>
                    <a:pt x="310" y="465"/>
                  </a:cubicBezTo>
                  <a:cubicBezTo>
                    <a:pt x="310" y="381"/>
                    <a:pt x="370" y="310"/>
                    <a:pt x="465" y="310"/>
                  </a:cubicBezTo>
                  <a:close/>
                  <a:moveTo>
                    <a:pt x="465" y="0"/>
                  </a:moveTo>
                  <a:cubicBezTo>
                    <a:pt x="215" y="0"/>
                    <a:pt x="0" y="203"/>
                    <a:pt x="0" y="465"/>
                  </a:cubicBezTo>
                  <a:cubicBezTo>
                    <a:pt x="0" y="715"/>
                    <a:pt x="215" y="917"/>
                    <a:pt x="465" y="917"/>
                  </a:cubicBezTo>
                  <a:cubicBezTo>
                    <a:pt x="715" y="917"/>
                    <a:pt x="929" y="715"/>
                    <a:pt x="929" y="465"/>
                  </a:cubicBezTo>
                  <a:cubicBezTo>
                    <a:pt x="929" y="203"/>
                    <a:pt x="715" y="0"/>
                    <a:pt x="4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highlight>
                  <a:srgbClr val="191919"/>
                </a:highlight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3" name="Google Shape;643;p60"/>
            <p:cNvSpPr/>
            <p:nvPr/>
          </p:nvSpPr>
          <p:spPr>
            <a:xfrm>
              <a:off x="4674791" y="1977447"/>
              <a:ext cx="344528" cy="344114"/>
            </a:xfrm>
            <a:custGeom>
              <a:avLst/>
              <a:gdLst/>
              <a:ahLst/>
              <a:cxnLst/>
              <a:rect l="l" t="t" r="r" b="b"/>
              <a:pathLst>
                <a:path w="10824" h="10811" extrusionOk="0">
                  <a:moveTo>
                    <a:pt x="10466" y="2155"/>
                  </a:moveTo>
                  <a:lnTo>
                    <a:pt x="10466" y="10120"/>
                  </a:lnTo>
                  <a:lnTo>
                    <a:pt x="10478" y="10120"/>
                  </a:lnTo>
                  <a:cubicBezTo>
                    <a:pt x="10478" y="10323"/>
                    <a:pt x="10311" y="10501"/>
                    <a:pt x="10085" y="10501"/>
                  </a:cubicBezTo>
                  <a:lnTo>
                    <a:pt x="667" y="10501"/>
                  </a:lnTo>
                  <a:cubicBezTo>
                    <a:pt x="465" y="10501"/>
                    <a:pt x="286" y="10335"/>
                    <a:pt x="286" y="10120"/>
                  </a:cubicBezTo>
                  <a:lnTo>
                    <a:pt x="286" y="2155"/>
                  </a:lnTo>
                  <a:close/>
                  <a:moveTo>
                    <a:pt x="703" y="0"/>
                  </a:moveTo>
                  <a:cubicBezTo>
                    <a:pt x="310" y="0"/>
                    <a:pt x="0" y="310"/>
                    <a:pt x="0" y="691"/>
                  </a:cubicBezTo>
                  <a:lnTo>
                    <a:pt x="0" y="10120"/>
                  </a:lnTo>
                  <a:cubicBezTo>
                    <a:pt x="0" y="10501"/>
                    <a:pt x="310" y="10811"/>
                    <a:pt x="703" y="10811"/>
                  </a:cubicBezTo>
                  <a:lnTo>
                    <a:pt x="10121" y="10811"/>
                  </a:lnTo>
                  <a:cubicBezTo>
                    <a:pt x="10502" y="10811"/>
                    <a:pt x="10823" y="10501"/>
                    <a:pt x="10823" y="10120"/>
                  </a:cubicBezTo>
                  <a:lnTo>
                    <a:pt x="10823" y="691"/>
                  </a:lnTo>
                  <a:cubicBezTo>
                    <a:pt x="10799" y="310"/>
                    <a:pt x="10490" y="0"/>
                    <a:pt x="10109" y="0"/>
                  </a:cubicBezTo>
                  <a:lnTo>
                    <a:pt x="5025" y="0"/>
                  </a:lnTo>
                  <a:cubicBezTo>
                    <a:pt x="4942" y="0"/>
                    <a:pt x="4870" y="71"/>
                    <a:pt x="4870" y="155"/>
                  </a:cubicBezTo>
                  <a:cubicBezTo>
                    <a:pt x="4870" y="250"/>
                    <a:pt x="4942" y="321"/>
                    <a:pt x="5025" y="321"/>
                  </a:cubicBezTo>
                  <a:lnTo>
                    <a:pt x="10109" y="321"/>
                  </a:lnTo>
                  <a:cubicBezTo>
                    <a:pt x="10311" y="321"/>
                    <a:pt x="10490" y="488"/>
                    <a:pt x="10490" y="714"/>
                  </a:cubicBezTo>
                  <a:lnTo>
                    <a:pt x="10490" y="1857"/>
                  </a:lnTo>
                  <a:lnTo>
                    <a:pt x="310" y="1857"/>
                  </a:lnTo>
                  <a:lnTo>
                    <a:pt x="310" y="714"/>
                  </a:lnTo>
                  <a:cubicBezTo>
                    <a:pt x="310" y="500"/>
                    <a:pt x="477" y="321"/>
                    <a:pt x="703" y="321"/>
                  </a:cubicBezTo>
                  <a:lnTo>
                    <a:pt x="4049" y="321"/>
                  </a:lnTo>
                  <a:cubicBezTo>
                    <a:pt x="4132" y="321"/>
                    <a:pt x="4215" y="250"/>
                    <a:pt x="4215" y="155"/>
                  </a:cubicBezTo>
                  <a:cubicBezTo>
                    <a:pt x="4215" y="71"/>
                    <a:pt x="4132" y="0"/>
                    <a:pt x="40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highlight>
                  <a:srgbClr val="191919"/>
                </a:highlight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4" name="Google Shape;644;p60"/>
            <p:cNvSpPr/>
            <p:nvPr/>
          </p:nvSpPr>
          <p:spPr>
            <a:xfrm>
              <a:off x="4696022" y="2073160"/>
              <a:ext cx="13655" cy="27469"/>
            </a:xfrm>
            <a:custGeom>
              <a:avLst/>
              <a:gdLst/>
              <a:ahLst/>
              <a:cxnLst/>
              <a:rect l="l" t="t" r="r" b="b"/>
              <a:pathLst>
                <a:path w="429" h="863" extrusionOk="0">
                  <a:moveTo>
                    <a:pt x="249" y="1"/>
                  </a:moveTo>
                  <a:cubicBezTo>
                    <a:pt x="198" y="1"/>
                    <a:pt x="148" y="22"/>
                    <a:pt x="119" y="65"/>
                  </a:cubicBezTo>
                  <a:cubicBezTo>
                    <a:pt x="48" y="184"/>
                    <a:pt x="0" y="327"/>
                    <a:pt x="0" y="470"/>
                  </a:cubicBezTo>
                  <a:lnTo>
                    <a:pt x="0" y="708"/>
                  </a:lnTo>
                  <a:cubicBezTo>
                    <a:pt x="0" y="779"/>
                    <a:pt x="72" y="863"/>
                    <a:pt x="167" y="863"/>
                  </a:cubicBezTo>
                  <a:cubicBezTo>
                    <a:pt x="250" y="863"/>
                    <a:pt x="334" y="779"/>
                    <a:pt x="334" y="696"/>
                  </a:cubicBezTo>
                  <a:lnTo>
                    <a:pt x="334" y="470"/>
                  </a:lnTo>
                  <a:cubicBezTo>
                    <a:pt x="334" y="398"/>
                    <a:pt x="357" y="303"/>
                    <a:pt x="393" y="243"/>
                  </a:cubicBezTo>
                  <a:cubicBezTo>
                    <a:pt x="429" y="172"/>
                    <a:pt x="417" y="65"/>
                    <a:pt x="346" y="29"/>
                  </a:cubicBezTo>
                  <a:cubicBezTo>
                    <a:pt x="317" y="10"/>
                    <a:pt x="283" y="1"/>
                    <a:pt x="2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highlight>
                  <a:srgbClr val="191919"/>
                </a:highlight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5" name="Google Shape;645;p60"/>
            <p:cNvSpPr/>
            <p:nvPr/>
          </p:nvSpPr>
          <p:spPr>
            <a:xfrm>
              <a:off x="4711173" y="2279419"/>
              <a:ext cx="28456" cy="10695"/>
            </a:xfrm>
            <a:custGeom>
              <a:avLst/>
              <a:gdLst/>
              <a:ahLst/>
              <a:cxnLst/>
              <a:rect l="l" t="t" r="r" b="b"/>
              <a:pathLst>
                <a:path w="894" h="336" extrusionOk="0">
                  <a:moveTo>
                    <a:pt x="170" y="1"/>
                  </a:moveTo>
                  <a:cubicBezTo>
                    <a:pt x="96" y="1"/>
                    <a:pt x="34" y="57"/>
                    <a:pt x="12" y="133"/>
                  </a:cubicBezTo>
                  <a:cubicBezTo>
                    <a:pt x="0" y="228"/>
                    <a:pt x="60" y="300"/>
                    <a:pt x="131" y="312"/>
                  </a:cubicBezTo>
                  <a:cubicBezTo>
                    <a:pt x="179" y="312"/>
                    <a:pt x="215" y="336"/>
                    <a:pt x="251" y="336"/>
                  </a:cubicBezTo>
                  <a:lnTo>
                    <a:pt x="727" y="336"/>
                  </a:lnTo>
                  <a:cubicBezTo>
                    <a:pt x="822" y="336"/>
                    <a:pt x="893" y="252"/>
                    <a:pt x="893" y="169"/>
                  </a:cubicBezTo>
                  <a:cubicBezTo>
                    <a:pt x="893" y="74"/>
                    <a:pt x="822" y="2"/>
                    <a:pt x="727" y="2"/>
                  </a:cubicBezTo>
                  <a:lnTo>
                    <a:pt x="191" y="2"/>
                  </a:lnTo>
                  <a:cubicBezTo>
                    <a:pt x="184" y="1"/>
                    <a:pt x="177" y="1"/>
                    <a:pt x="1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highlight>
                  <a:srgbClr val="191919"/>
                </a:highlight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6" name="Google Shape;646;p60"/>
            <p:cNvSpPr/>
            <p:nvPr/>
          </p:nvSpPr>
          <p:spPr>
            <a:xfrm>
              <a:off x="4714197" y="2064216"/>
              <a:ext cx="28456" cy="10631"/>
            </a:xfrm>
            <a:custGeom>
              <a:avLst/>
              <a:gdLst/>
              <a:ahLst/>
              <a:cxnLst/>
              <a:rect l="l" t="t" r="r" b="b"/>
              <a:pathLst>
                <a:path w="894" h="334" extrusionOk="0">
                  <a:moveTo>
                    <a:pt x="156" y="1"/>
                  </a:moveTo>
                  <a:cubicBezTo>
                    <a:pt x="72" y="1"/>
                    <a:pt x="1" y="84"/>
                    <a:pt x="1" y="167"/>
                  </a:cubicBezTo>
                  <a:cubicBezTo>
                    <a:pt x="13" y="262"/>
                    <a:pt x="72" y="334"/>
                    <a:pt x="156" y="334"/>
                  </a:cubicBezTo>
                  <a:lnTo>
                    <a:pt x="727" y="334"/>
                  </a:lnTo>
                  <a:cubicBezTo>
                    <a:pt x="810" y="334"/>
                    <a:pt x="894" y="262"/>
                    <a:pt x="894" y="167"/>
                  </a:cubicBezTo>
                  <a:cubicBezTo>
                    <a:pt x="894" y="84"/>
                    <a:pt x="810" y="1"/>
                    <a:pt x="7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highlight>
                  <a:srgbClr val="191919"/>
                </a:highlight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7" name="Google Shape;647;p60"/>
            <p:cNvSpPr/>
            <p:nvPr/>
          </p:nvSpPr>
          <p:spPr>
            <a:xfrm>
              <a:off x="4747173" y="2279482"/>
              <a:ext cx="28456" cy="10631"/>
            </a:xfrm>
            <a:custGeom>
              <a:avLst/>
              <a:gdLst/>
              <a:ahLst/>
              <a:cxnLst/>
              <a:rect l="l" t="t" r="r" b="b"/>
              <a:pathLst>
                <a:path w="894" h="334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34"/>
                    <a:pt x="167" y="334"/>
                  </a:cubicBezTo>
                  <a:lnTo>
                    <a:pt x="727" y="334"/>
                  </a:lnTo>
                  <a:cubicBezTo>
                    <a:pt x="822" y="334"/>
                    <a:pt x="894" y="250"/>
                    <a:pt x="894" y="167"/>
                  </a:cubicBezTo>
                  <a:cubicBezTo>
                    <a:pt x="894" y="72"/>
                    <a:pt x="822" y="0"/>
                    <a:pt x="7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highlight>
                  <a:srgbClr val="191919"/>
                </a:highlight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8" name="Google Shape;648;p60"/>
            <p:cNvSpPr/>
            <p:nvPr/>
          </p:nvSpPr>
          <p:spPr>
            <a:xfrm>
              <a:off x="4750196" y="2064216"/>
              <a:ext cx="28456" cy="10631"/>
            </a:xfrm>
            <a:custGeom>
              <a:avLst/>
              <a:gdLst/>
              <a:ahLst/>
              <a:cxnLst/>
              <a:rect l="l" t="t" r="r" b="b"/>
              <a:pathLst>
                <a:path w="894" h="334" extrusionOk="0">
                  <a:moveTo>
                    <a:pt x="156" y="1"/>
                  </a:moveTo>
                  <a:cubicBezTo>
                    <a:pt x="72" y="1"/>
                    <a:pt x="1" y="84"/>
                    <a:pt x="1" y="167"/>
                  </a:cubicBezTo>
                  <a:cubicBezTo>
                    <a:pt x="1" y="262"/>
                    <a:pt x="72" y="334"/>
                    <a:pt x="156" y="334"/>
                  </a:cubicBezTo>
                  <a:lnTo>
                    <a:pt x="727" y="334"/>
                  </a:lnTo>
                  <a:cubicBezTo>
                    <a:pt x="810" y="334"/>
                    <a:pt x="894" y="262"/>
                    <a:pt x="894" y="167"/>
                  </a:cubicBezTo>
                  <a:cubicBezTo>
                    <a:pt x="894" y="84"/>
                    <a:pt x="810" y="1"/>
                    <a:pt x="7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highlight>
                  <a:srgbClr val="191919"/>
                </a:highlight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9" name="Google Shape;649;p60"/>
            <p:cNvSpPr/>
            <p:nvPr/>
          </p:nvSpPr>
          <p:spPr>
            <a:xfrm>
              <a:off x="4696022" y="2107791"/>
              <a:ext cx="10631" cy="28838"/>
            </a:xfrm>
            <a:custGeom>
              <a:avLst/>
              <a:gdLst/>
              <a:ahLst/>
              <a:cxnLst/>
              <a:rect l="l" t="t" r="r" b="b"/>
              <a:pathLst>
                <a:path w="334" h="906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739"/>
                  </a:lnTo>
                  <a:cubicBezTo>
                    <a:pt x="0" y="822"/>
                    <a:pt x="72" y="906"/>
                    <a:pt x="167" y="906"/>
                  </a:cubicBezTo>
                  <a:cubicBezTo>
                    <a:pt x="250" y="906"/>
                    <a:pt x="334" y="822"/>
                    <a:pt x="334" y="739"/>
                  </a:cubicBezTo>
                  <a:lnTo>
                    <a:pt x="334" y="167"/>
                  </a:lnTo>
                  <a:cubicBezTo>
                    <a:pt x="334" y="84"/>
                    <a:pt x="250" y="1"/>
                    <a:pt x="1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highlight>
                  <a:srgbClr val="191919"/>
                </a:highlight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0" name="Google Shape;650;p60"/>
            <p:cNvSpPr/>
            <p:nvPr/>
          </p:nvSpPr>
          <p:spPr>
            <a:xfrm>
              <a:off x="4695640" y="2251058"/>
              <a:ext cx="12541" cy="28074"/>
            </a:xfrm>
            <a:custGeom>
              <a:avLst/>
              <a:gdLst/>
              <a:ahLst/>
              <a:cxnLst/>
              <a:rect l="l" t="t" r="r" b="b"/>
              <a:pathLst>
                <a:path w="394" h="882" extrusionOk="0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488"/>
                  </a:lnTo>
                  <a:cubicBezTo>
                    <a:pt x="0" y="596"/>
                    <a:pt x="12" y="703"/>
                    <a:pt x="60" y="786"/>
                  </a:cubicBezTo>
                  <a:cubicBezTo>
                    <a:pt x="107" y="846"/>
                    <a:pt x="167" y="881"/>
                    <a:pt x="227" y="881"/>
                  </a:cubicBezTo>
                  <a:cubicBezTo>
                    <a:pt x="238" y="881"/>
                    <a:pt x="262" y="881"/>
                    <a:pt x="286" y="869"/>
                  </a:cubicBezTo>
                  <a:cubicBezTo>
                    <a:pt x="358" y="834"/>
                    <a:pt x="393" y="727"/>
                    <a:pt x="358" y="655"/>
                  </a:cubicBezTo>
                  <a:cubicBezTo>
                    <a:pt x="322" y="596"/>
                    <a:pt x="322" y="548"/>
                    <a:pt x="322" y="488"/>
                  </a:cubicBezTo>
                  <a:lnTo>
                    <a:pt x="322" y="167"/>
                  </a:lnTo>
                  <a:cubicBezTo>
                    <a:pt x="322" y="72"/>
                    <a:pt x="250" y="0"/>
                    <a:pt x="1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highlight>
                  <a:srgbClr val="191919"/>
                </a:highlight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1" name="Google Shape;651;p60"/>
            <p:cNvSpPr/>
            <p:nvPr/>
          </p:nvSpPr>
          <p:spPr>
            <a:xfrm>
              <a:off x="4782790" y="2279482"/>
              <a:ext cx="28456" cy="10631"/>
            </a:xfrm>
            <a:custGeom>
              <a:avLst/>
              <a:gdLst/>
              <a:ahLst/>
              <a:cxnLst/>
              <a:rect l="l" t="t" r="r" b="b"/>
              <a:pathLst>
                <a:path w="894" h="334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3" y="250"/>
                    <a:pt x="72" y="334"/>
                    <a:pt x="167" y="334"/>
                  </a:cubicBezTo>
                  <a:lnTo>
                    <a:pt x="727" y="334"/>
                  </a:lnTo>
                  <a:cubicBezTo>
                    <a:pt x="822" y="334"/>
                    <a:pt x="894" y="250"/>
                    <a:pt x="894" y="167"/>
                  </a:cubicBezTo>
                  <a:cubicBezTo>
                    <a:pt x="894" y="72"/>
                    <a:pt x="822" y="0"/>
                    <a:pt x="7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highlight>
                  <a:srgbClr val="191919"/>
                </a:highlight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2" name="Google Shape;652;p60"/>
            <p:cNvSpPr/>
            <p:nvPr/>
          </p:nvSpPr>
          <p:spPr>
            <a:xfrm>
              <a:off x="4696022" y="2143409"/>
              <a:ext cx="10631" cy="28456"/>
            </a:xfrm>
            <a:custGeom>
              <a:avLst/>
              <a:gdLst/>
              <a:ahLst/>
              <a:cxnLst/>
              <a:rect l="l" t="t" r="r" b="b"/>
              <a:pathLst>
                <a:path w="334" h="894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739"/>
                  </a:lnTo>
                  <a:cubicBezTo>
                    <a:pt x="0" y="822"/>
                    <a:pt x="72" y="894"/>
                    <a:pt x="167" y="894"/>
                  </a:cubicBezTo>
                  <a:cubicBezTo>
                    <a:pt x="250" y="894"/>
                    <a:pt x="334" y="822"/>
                    <a:pt x="334" y="739"/>
                  </a:cubicBezTo>
                  <a:lnTo>
                    <a:pt x="334" y="168"/>
                  </a:lnTo>
                  <a:cubicBezTo>
                    <a:pt x="334" y="72"/>
                    <a:pt x="250" y="1"/>
                    <a:pt x="1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highlight>
                  <a:srgbClr val="191919"/>
                </a:highlight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3" name="Google Shape;653;p60"/>
            <p:cNvSpPr/>
            <p:nvPr/>
          </p:nvSpPr>
          <p:spPr>
            <a:xfrm>
              <a:off x="4696022" y="2215440"/>
              <a:ext cx="10631" cy="28074"/>
            </a:xfrm>
            <a:custGeom>
              <a:avLst/>
              <a:gdLst/>
              <a:ahLst/>
              <a:cxnLst/>
              <a:rect l="l" t="t" r="r" b="b"/>
              <a:pathLst>
                <a:path w="334" h="882" extrusionOk="0">
                  <a:moveTo>
                    <a:pt x="167" y="0"/>
                  </a:moveTo>
                  <a:cubicBezTo>
                    <a:pt x="72" y="0"/>
                    <a:pt x="0" y="83"/>
                    <a:pt x="0" y="167"/>
                  </a:cubicBezTo>
                  <a:lnTo>
                    <a:pt x="0" y="738"/>
                  </a:lnTo>
                  <a:cubicBezTo>
                    <a:pt x="0" y="810"/>
                    <a:pt x="72" y="881"/>
                    <a:pt x="167" y="881"/>
                  </a:cubicBezTo>
                  <a:cubicBezTo>
                    <a:pt x="250" y="881"/>
                    <a:pt x="334" y="810"/>
                    <a:pt x="334" y="715"/>
                  </a:cubicBezTo>
                  <a:lnTo>
                    <a:pt x="334" y="167"/>
                  </a:lnTo>
                  <a:cubicBezTo>
                    <a:pt x="334" y="83"/>
                    <a:pt x="250" y="0"/>
                    <a:pt x="1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highlight>
                  <a:srgbClr val="191919"/>
                </a:highlight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4" name="Google Shape;654;p60"/>
            <p:cNvSpPr/>
            <p:nvPr/>
          </p:nvSpPr>
          <p:spPr>
            <a:xfrm>
              <a:off x="4696022" y="2179441"/>
              <a:ext cx="10631" cy="28424"/>
            </a:xfrm>
            <a:custGeom>
              <a:avLst/>
              <a:gdLst/>
              <a:ahLst/>
              <a:cxnLst/>
              <a:rect l="l" t="t" r="r" b="b"/>
              <a:pathLst>
                <a:path w="334" h="893" extrusionOk="0">
                  <a:moveTo>
                    <a:pt x="167" y="0"/>
                  </a:moveTo>
                  <a:cubicBezTo>
                    <a:pt x="72" y="0"/>
                    <a:pt x="0" y="71"/>
                    <a:pt x="0" y="167"/>
                  </a:cubicBezTo>
                  <a:lnTo>
                    <a:pt x="0" y="738"/>
                  </a:lnTo>
                  <a:cubicBezTo>
                    <a:pt x="0" y="822"/>
                    <a:pt x="72" y="893"/>
                    <a:pt x="167" y="893"/>
                  </a:cubicBezTo>
                  <a:cubicBezTo>
                    <a:pt x="250" y="893"/>
                    <a:pt x="334" y="822"/>
                    <a:pt x="334" y="738"/>
                  </a:cubicBezTo>
                  <a:lnTo>
                    <a:pt x="334" y="167"/>
                  </a:lnTo>
                  <a:cubicBezTo>
                    <a:pt x="334" y="71"/>
                    <a:pt x="250" y="0"/>
                    <a:pt x="1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highlight>
                  <a:srgbClr val="191919"/>
                </a:highlight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5" name="Google Shape;655;p60"/>
            <p:cNvSpPr/>
            <p:nvPr/>
          </p:nvSpPr>
          <p:spPr>
            <a:xfrm>
              <a:off x="4854790" y="2146847"/>
              <a:ext cx="10281" cy="28456"/>
            </a:xfrm>
            <a:custGeom>
              <a:avLst/>
              <a:gdLst/>
              <a:ahLst/>
              <a:cxnLst/>
              <a:rect l="l" t="t" r="r" b="b"/>
              <a:pathLst>
                <a:path w="323" h="894" extrusionOk="0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726"/>
                  </a:lnTo>
                  <a:cubicBezTo>
                    <a:pt x="1" y="822"/>
                    <a:pt x="72" y="893"/>
                    <a:pt x="168" y="893"/>
                  </a:cubicBezTo>
                  <a:cubicBezTo>
                    <a:pt x="251" y="893"/>
                    <a:pt x="322" y="822"/>
                    <a:pt x="322" y="726"/>
                  </a:cubicBezTo>
                  <a:lnTo>
                    <a:pt x="322" y="167"/>
                  </a:lnTo>
                  <a:cubicBezTo>
                    <a:pt x="311" y="72"/>
                    <a:pt x="251" y="0"/>
                    <a:pt x="1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highlight>
                  <a:srgbClr val="191919"/>
                </a:highlight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6" name="Google Shape;656;p60"/>
            <p:cNvSpPr/>
            <p:nvPr/>
          </p:nvSpPr>
          <p:spPr>
            <a:xfrm>
              <a:off x="4854790" y="2110847"/>
              <a:ext cx="10281" cy="28424"/>
            </a:xfrm>
            <a:custGeom>
              <a:avLst/>
              <a:gdLst/>
              <a:ahLst/>
              <a:cxnLst/>
              <a:rect l="l" t="t" r="r" b="b"/>
              <a:pathLst>
                <a:path w="323" h="893" extrusionOk="0">
                  <a:moveTo>
                    <a:pt x="168" y="0"/>
                  </a:moveTo>
                  <a:cubicBezTo>
                    <a:pt x="72" y="0"/>
                    <a:pt x="1" y="71"/>
                    <a:pt x="1" y="167"/>
                  </a:cubicBezTo>
                  <a:lnTo>
                    <a:pt x="1" y="726"/>
                  </a:lnTo>
                  <a:cubicBezTo>
                    <a:pt x="1" y="822"/>
                    <a:pt x="72" y="893"/>
                    <a:pt x="168" y="893"/>
                  </a:cubicBezTo>
                  <a:cubicBezTo>
                    <a:pt x="251" y="893"/>
                    <a:pt x="322" y="822"/>
                    <a:pt x="322" y="726"/>
                  </a:cubicBezTo>
                  <a:lnTo>
                    <a:pt x="322" y="167"/>
                  </a:lnTo>
                  <a:cubicBezTo>
                    <a:pt x="311" y="71"/>
                    <a:pt x="251" y="0"/>
                    <a:pt x="1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highlight>
                  <a:srgbClr val="191919"/>
                </a:highlight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7" name="Google Shape;657;p60"/>
            <p:cNvSpPr/>
            <p:nvPr/>
          </p:nvSpPr>
          <p:spPr>
            <a:xfrm>
              <a:off x="4854790" y="2182846"/>
              <a:ext cx="10281" cy="28456"/>
            </a:xfrm>
            <a:custGeom>
              <a:avLst/>
              <a:gdLst/>
              <a:ahLst/>
              <a:cxnLst/>
              <a:rect l="l" t="t" r="r" b="b"/>
              <a:pathLst>
                <a:path w="323" h="894" extrusionOk="0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726"/>
                  </a:lnTo>
                  <a:cubicBezTo>
                    <a:pt x="1" y="822"/>
                    <a:pt x="72" y="893"/>
                    <a:pt x="168" y="893"/>
                  </a:cubicBezTo>
                  <a:cubicBezTo>
                    <a:pt x="251" y="893"/>
                    <a:pt x="322" y="822"/>
                    <a:pt x="322" y="726"/>
                  </a:cubicBezTo>
                  <a:lnTo>
                    <a:pt x="322" y="155"/>
                  </a:lnTo>
                  <a:cubicBezTo>
                    <a:pt x="311" y="60"/>
                    <a:pt x="251" y="0"/>
                    <a:pt x="1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highlight>
                  <a:srgbClr val="191919"/>
                </a:highlight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8" name="Google Shape;658;p60"/>
            <p:cNvSpPr/>
            <p:nvPr/>
          </p:nvSpPr>
          <p:spPr>
            <a:xfrm>
              <a:off x="4852912" y="2075738"/>
              <a:ext cx="12159" cy="27915"/>
            </a:xfrm>
            <a:custGeom>
              <a:avLst/>
              <a:gdLst/>
              <a:ahLst/>
              <a:cxnLst/>
              <a:rect l="l" t="t" r="r" b="b"/>
              <a:pathLst>
                <a:path w="382" h="877" extrusionOk="0">
                  <a:moveTo>
                    <a:pt x="185" y="0"/>
                  </a:moveTo>
                  <a:cubicBezTo>
                    <a:pt x="162" y="0"/>
                    <a:pt x="139" y="6"/>
                    <a:pt x="119" y="20"/>
                  </a:cubicBezTo>
                  <a:cubicBezTo>
                    <a:pt x="48" y="43"/>
                    <a:pt x="0" y="151"/>
                    <a:pt x="48" y="222"/>
                  </a:cubicBezTo>
                  <a:cubicBezTo>
                    <a:pt x="48" y="270"/>
                    <a:pt x="60" y="329"/>
                    <a:pt x="60" y="389"/>
                  </a:cubicBezTo>
                  <a:lnTo>
                    <a:pt x="60" y="722"/>
                  </a:lnTo>
                  <a:cubicBezTo>
                    <a:pt x="60" y="805"/>
                    <a:pt x="131" y="877"/>
                    <a:pt x="227" y="877"/>
                  </a:cubicBezTo>
                  <a:cubicBezTo>
                    <a:pt x="310" y="877"/>
                    <a:pt x="381" y="805"/>
                    <a:pt x="381" y="722"/>
                  </a:cubicBezTo>
                  <a:lnTo>
                    <a:pt x="381" y="389"/>
                  </a:lnTo>
                  <a:cubicBezTo>
                    <a:pt x="381" y="281"/>
                    <a:pt x="370" y="186"/>
                    <a:pt x="322" y="91"/>
                  </a:cubicBezTo>
                  <a:cubicBezTo>
                    <a:pt x="305" y="39"/>
                    <a:pt x="244" y="0"/>
                    <a:pt x="1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highlight>
                  <a:srgbClr val="191919"/>
                </a:highlight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9" name="Google Shape;659;p60"/>
            <p:cNvSpPr/>
            <p:nvPr/>
          </p:nvSpPr>
          <p:spPr>
            <a:xfrm>
              <a:off x="4854790" y="2218464"/>
              <a:ext cx="10281" cy="28456"/>
            </a:xfrm>
            <a:custGeom>
              <a:avLst/>
              <a:gdLst/>
              <a:ahLst/>
              <a:cxnLst/>
              <a:rect l="l" t="t" r="r" b="b"/>
              <a:pathLst>
                <a:path w="323" h="894" extrusionOk="0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727"/>
                  </a:lnTo>
                  <a:cubicBezTo>
                    <a:pt x="1" y="822"/>
                    <a:pt x="72" y="893"/>
                    <a:pt x="168" y="893"/>
                  </a:cubicBezTo>
                  <a:cubicBezTo>
                    <a:pt x="251" y="893"/>
                    <a:pt x="322" y="822"/>
                    <a:pt x="322" y="727"/>
                  </a:cubicBezTo>
                  <a:lnTo>
                    <a:pt x="322" y="167"/>
                  </a:lnTo>
                  <a:cubicBezTo>
                    <a:pt x="311" y="72"/>
                    <a:pt x="251" y="0"/>
                    <a:pt x="1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highlight>
                  <a:srgbClr val="191919"/>
                </a:highlight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0" name="Google Shape;660;p60"/>
            <p:cNvSpPr/>
            <p:nvPr/>
          </p:nvSpPr>
          <p:spPr>
            <a:xfrm>
              <a:off x="4821464" y="2064598"/>
              <a:ext cx="29188" cy="10249"/>
            </a:xfrm>
            <a:custGeom>
              <a:avLst/>
              <a:gdLst/>
              <a:ahLst/>
              <a:cxnLst/>
              <a:rect l="l" t="t" r="r" b="b"/>
              <a:pathLst>
                <a:path w="917" h="322" extrusionOk="0">
                  <a:moveTo>
                    <a:pt x="167" y="0"/>
                  </a:moveTo>
                  <a:cubicBezTo>
                    <a:pt x="84" y="0"/>
                    <a:pt x="0" y="72"/>
                    <a:pt x="0" y="155"/>
                  </a:cubicBezTo>
                  <a:cubicBezTo>
                    <a:pt x="0" y="250"/>
                    <a:pt x="84" y="322"/>
                    <a:pt x="167" y="322"/>
                  </a:cubicBezTo>
                  <a:lnTo>
                    <a:pt x="738" y="322"/>
                  </a:lnTo>
                  <a:cubicBezTo>
                    <a:pt x="810" y="322"/>
                    <a:pt x="881" y="262"/>
                    <a:pt x="893" y="191"/>
                  </a:cubicBezTo>
                  <a:cubicBezTo>
                    <a:pt x="917" y="96"/>
                    <a:pt x="857" y="24"/>
                    <a:pt x="762" y="12"/>
                  </a:cubicBezTo>
                  <a:cubicBezTo>
                    <a:pt x="715" y="12"/>
                    <a:pt x="691" y="0"/>
                    <a:pt x="6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highlight>
                  <a:srgbClr val="191919"/>
                </a:highlight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1" name="Google Shape;661;p60"/>
            <p:cNvSpPr/>
            <p:nvPr/>
          </p:nvSpPr>
          <p:spPr>
            <a:xfrm>
              <a:off x="4785464" y="2064216"/>
              <a:ext cx="28456" cy="10631"/>
            </a:xfrm>
            <a:custGeom>
              <a:avLst/>
              <a:gdLst/>
              <a:ahLst/>
              <a:cxnLst/>
              <a:rect l="l" t="t" r="r" b="b"/>
              <a:pathLst>
                <a:path w="894" h="334" extrusionOk="0">
                  <a:moveTo>
                    <a:pt x="167" y="1"/>
                  </a:moveTo>
                  <a:cubicBezTo>
                    <a:pt x="83" y="1"/>
                    <a:pt x="0" y="84"/>
                    <a:pt x="0" y="167"/>
                  </a:cubicBezTo>
                  <a:cubicBezTo>
                    <a:pt x="24" y="262"/>
                    <a:pt x="83" y="334"/>
                    <a:pt x="167" y="334"/>
                  </a:cubicBezTo>
                  <a:lnTo>
                    <a:pt x="738" y="334"/>
                  </a:lnTo>
                  <a:cubicBezTo>
                    <a:pt x="822" y="334"/>
                    <a:pt x="893" y="262"/>
                    <a:pt x="893" y="167"/>
                  </a:cubicBezTo>
                  <a:cubicBezTo>
                    <a:pt x="893" y="84"/>
                    <a:pt x="822" y="1"/>
                    <a:pt x="7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highlight>
                  <a:srgbClr val="191919"/>
                </a:highlight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2" name="Google Shape;662;p60"/>
            <p:cNvSpPr/>
            <p:nvPr/>
          </p:nvSpPr>
          <p:spPr>
            <a:xfrm>
              <a:off x="4818790" y="2279482"/>
              <a:ext cx="28456" cy="10631"/>
            </a:xfrm>
            <a:custGeom>
              <a:avLst/>
              <a:gdLst/>
              <a:ahLst/>
              <a:cxnLst/>
              <a:rect l="l" t="t" r="r" b="b"/>
              <a:pathLst>
                <a:path w="894" h="334" extrusionOk="0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34"/>
                    <a:pt x="168" y="334"/>
                  </a:cubicBezTo>
                  <a:lnTo>
                    <a:pt x="727" y="334"/>
                  </a:lnTo>
                  <a:cubicBezTo>
                    <a:pt x="822" y="334"/>
                    <a:pt x="894" y="250"/>
                    <a:pt x="894" y="167"/>
                  </a:cubicBezTo>
                  <a:cubicBezTo>
                    <a:pt x="894" y="72"/>
                    <a:pt x="822" y="0"/>
                    <a:pt x="7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highlight>
                  <a:srgbClr val="191919"/>
                </a:highlight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3" name="Google Shape;663;p60"/>
            <p:cNvSpPr/>
            <p:nvPr/>
          </p:nvSpPr>
          <p:spPr>
            <a:xfrm>
              <a:off x="4851002" y="2253700"/>
              <a:ext cx="14069" cy="28074"/>
            </a:xfrm>
            <a:custGeom>
              <a:avLst/>
              <a:gdLst/>
              <a:ahLst/>
              <a:cxnLst/>
              <a:rect l="l" t="t" r="r" b="b"/>
              <a:pathLst>
                <a:path w="442" h="882" extrusionOk="0">
                  <a:moveTo>
                    <a:pt x="275" y="1"/>
                  </a:moveTo>
                  <a:cubicBezTo>
                    <a:pt x="191" y="1"/>
                    <a:pt x="120" y="84"/>
                    <a:pt x="120" y="167"/>
                  </a:cubicBezTo>
                  <a:lnTo>
                    <a:pt x="120" y="405"/>
                  </a:lnTo>
                  <a:cubicBezTo>
                    <a:pt x="120" y="489"/>
                    <a:pt x="84" y="572"/>
                    <a:pt x="60" y="632"/>
                  </a:cubicBezTo>
                  <a:cubicBezTo>
                    <a:pt x="1" y="703"/>
                    <a:pt x="25" y="810"/>
                    <a:pt x="108" y="858"/>
                  </a:cubicBezTo>
                  <a:cubicBezTo>
                    <a:pt x="132" y="870"/>
                    <a:pt x="168" y="882"/>
                    <a:pt x="191" y="882"/>
                  </a:cubicBezTo>
                  <a:cubicBezTo>
                    <a:pt x="239" y="882"/>
                    <a:pt x="299" y="858"/>
                    <a:pt x="322" y="810"/>
                  </a:cubicBezTo>
                  <a:cubicBezTo>
                    <a:pt x="406" y="691"/>
                    <a:pt x="441" y="560"/>
                    <a:pt x="441" y="405"/>
                  </a:cubicBezTo>
                  <a:lnTo>
                    <a:pt x="441" y="167"/>
                  </a:lnTo>
                  <a:cubicBezTo>
                    <a:pt x="441" y="84"/>
                    <a:pt x="370" y="1"/>
                    <a:pt x="2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highlight>
                  <a:srgbClr val="191919"/>
                </a:highlight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4" name="Google Shape;664;p60"/>
            <p:cNvSpPr/>
            <p:nvPr/>
          </p:nvSpPr>
          <p:spPr>
            <a:xfrm>
              <a:off x="4883596" y="2064980"/>
              <a:ext cx="107299" cy="99310"/>
            </a:xfrm>
            <a:custGeom>
              <a:avLst/>
              <a:gdLst/>
              <a:ahLst/>
              <a:cxnLst/>
              <a:rect l="l" t="t" r="r" b="b"/>
              <a:pathLst>
                <a:path w="3371" h="3120" extrusionOk="0">
                  <a:moveTo>
                    <a:pt x="2620" y="310"/>
                  </a:moveTo>
                  <a:cubicBezTo>
                    <a:pt x="2680" y="310"/>
                    <a:pt x="2739" y="322"/>
                    <a:pt x="2787" y="346"/>
                  </a:cubicBezTo>
                  <a:lnTo>
                    <a:pt x="1656" y="1334"/>
                  </a:lnTo>
                  <a:lnTo>
                    <a:pt x="525" y="346"/>
                  </a:lnTo>
                  <a:cubicBezTo>
                    <a:pt x="584" y="322"/>
                    <a:pt x="644" y="310"/>
                    <a:pt x="703" y="310"/>
                  </a:cubicBezTo>
                  <a:close/>
                  <a:moveTo>
                    <a:pt x="3013" y="572"/>
                  </a:moveTo>
                  <a:cubicBezTo>
                    <a:pt x="3025" y="619"/>
                    <a:pt x="3037" y="667"/>
                    <a:pt x="3037" y="727"/>
                  </a:cubicBezTo>
                  <a:lnTo>
                    <a:pt x="3037" y="2394"/>
                  </a:lnTo>
                  <a:cubicBezTo>
                    <a:pt x="3037" y="2453"/>
                    <a:pt x="3025" y="2501"/>
                    <a:pt x="3013" y="2548"/>
                  </a:cubicBezTo>
                  <a:lnTo>
                    <a:pt x="1906" y="1560"/>
                  </a:lnTo>
                  <a:lnTo>
                    <a:pt x="3013" y="572"/>
                  </a:lnTo>
                  <a:close/>
                  <a:moveTo>
                    <a:pt x="310" y="596"/>
                  </a:moveTo>
                  <a:lnTo>
                    <a:pt x="1418" y="1572"/>
                  </a:lnTo>
                  <a:lnTo>
                    <a:pt x="310" y="2560"/>
                  </a:lnTo>
                  <a:cubicBezTo>
                    <a:pt x="298" y="2513"/>
                    <a:pt x="287" y="2465"/>
                    <a:pt x="287" y="2405"/>
                  </a:cubicBezTo>
                  <a:lnTo>
                    <a:pt x="287" y="727"/>
                  </a:lnTo>
                  <a:cubicBezTo>
                    <a:pt x="287" y="679"/>
                    <a:pt x="298" y="619"/>
                    <a:pt x="310" y="596"/>
                  </a:cubicBezTo>
                  <a:close/>
                  <a:moveTo>
                    <a:pt x="715" y="0"/>
                  </a:moveTo>
                  <a:cubicBezTo>
                    <a:pt x="501" y="0"/>
                    <a:pt x="322" y="84"/>
                    <a:pt x="191" y="227"/>
                  </a:cubicBezTo>
                  <a:lnTo>
                    <a:pt x="179" y="238"/>
                  </a:lnTo>
                  <a:cubicBezTo>
                    <a:pt x="60" y="369"/>
                    <a:pt x="1" y="536"/>
                    <a:pt x="1" y="715"/>
                  </a:cubicBezTo>
                  <a:lnTo>
                    <a:pt x="1" y="2382"/>
                  </a:lnTo>
                  <a:cubicBezTo>
                    <a:pt x="1" y="2560"/>
                    <a:pt x="60" y="2727"/>
                    <a:pt x="168" y="2846"/>
                  </a:cubicBezTo>
                  <a:cubicBezTo>
                    <a:pt x="156" y="2870"/>
                    <a:pt x="156" y="2870"/>
                    <a:pt x="168" y="2882"/>
                  </a:cubicBezTo>
                  <a:lnTo>
                    <a:pt x="191" y="2917"/>
                  </a:lnTo>
                  <a:cubicBezTo>
                    <a:pt x="334" y="3048"/>
                    <a:pt x="513" y="3120"/>
                    <a:pt x="703" y="3120"/>
                  </a:cubicBezTo>
                  <a:lnTo>
                    <a:pt x="1132" y="3120"/>
                  </a:lnTo>
                  <a:cubicBezTo>
                    <a:pt x="1227" y="3120"/>
                    <a:pt x="1299" y="3048"/>
                    <a:pt x="1299" y="2953"/>
                  </a:cubicBezTo>
                  <a:cubicBezTo>
                    <a:pt x="1299" y="2870"/>
                    <a:pt x="1227" y="2798"/>
                    <a:pt x="1132" y="2798"/>
                  </a:cubicBezTo>
                  <a:lnTo>
                    <a:pt x="703" y="2798"/>
                  </a:lnTo>
                  <a:cubicBezTo>
                    <a:pt x="644" y="2798"/>
                    <a:pt x="584" y="2775"/>
                    <a:pt x="537" y="2763"/>
                  </a:cubicBezTo>
                  <a:lnTo>
                    <a:pt x="1668" y="1762"/>
                  </a:lnTo>
                  <a:lnTo>
                    <a:pt x="2799" y="2763"/>
                  </a:lnTo>
                  <a:cubicBezTo>
                    <a:pt x="2751" y="2775"/>
                    <a:pt x="2692" y="2798"/>
                    <a:pt x="2632" y="2798"/>
                  </a:cubicBezTo>
                  <a:lnTo>
                    <a:pt x="2096" y="2798"/>
                  </a:lnTo>
                  <a:cubicBezTo>
                    <a:pt x="2013" y="2798"/>
                    <a:pt x="1942" y="2870"/>
                    <a:pt x="1942" y="2953"/>
                  </a:cubicBezTo>
                  <a:cubicBezTo>
                    <a:pt x="1942" y="3048"/>
                    <a:pt x="2013" y="3120"/>
                    <a:pt x="2096" y="3120"/>
                  </a:cubicBezTo>
                  <a:lnTo>
                    <a:pt x="2632" y="3120"/>
                  </a:lnTo>
                  <a:cubicBezTo>
                    <a:pt x="2846" y="3120"/>
                    <a:pt x="3025" y="3036"/>
                    <a:pt x="3156" y="2905"/>
                  </a:cubicBezTo>
                  <a:lnTo>
                    <a:pt x="3168" y="2882"/>
                  </a:lnTo>
                  <a:cubicBezTo>
                    <a:pt x="3287" y="2751"/>
                    <a:pt x="3370" y="2584"/>
                    <a:pt x="3370" y="2394"/>
                  </a:cubicBezTo>
                  <a:lnTo>
                    <a:pt x="3370" y="727"/>
                  </a:lnTo>
                  <a:cubicBezTo>
                    <a:pt x="3370" y="322"/>
                    <a:pt x="3037" y="0"/>
                    <a:pt x="26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highlight>
                  <a:srgbClr val="191919"/>
                </a:highlight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5" name="Google Shape;665;p60"/>
            <p:cNvSpPr/>
            <p:nvPr/>
          </p:nvSpPr>
          <p:spPr>
            <a:xfrm>
              <a:off x="4882864" y="2190422"/>
              <a:ext cx="107267" cy="99692"/>
            </a:xfrm>
            <a:custGeom>
              <a:avLst/>
              <a:gdLst/>
              <a:ahLst/>
              <a:cxnLst/>
              <a:rect l="l" t="t" r="r" b="b"/>
              <a:pathLst>
                <a:path w="3370" h="3132" extrusionOk="0">
                  <a:moveTo>
                    <a:pt x="2643" y="310"/>
                  </a:moveTo>
                  <a:cubicBezTo>
                    <a:pt x="2703" y="310"/>
                    <a:pt x="2762" y="334"/>
                    <a:pt x="2810" y="346"/>
                  </a:cubicBezTo>
                  <a:lnTo>
                    <a:pt x="1679" y="1346"/>
                  </a:lnTo>
                  <a:lnTo>
                    <a:pt x="548" y="346"/>
                  </a:lnTo>
                  <a:cubicBezTo>
                    <a:pt x="607" y="334"/>
                    <a:pt x="667" y="310"/>
                    <a:pt x="726" y="310"/>
                  </a:cubicBezTo>
                  <a:close/>
                  <a:moveTo>
                    <a:pt x="333" y="584"/>
                  </a:moveTo>
                  <a:lnTo>
                    <a:pt x="1441" y="1560"/>
                  </a:lnTo>
                  <a:lnTo>
                    <a:pt x="333" y="2548"/>
                  </a:lnTo>
                  <a:cubicBezTo>
                    <a:pt x="321" y="2501"/>
                    <a:pt x="310" y="2453"/>
                    <a:pt x="310" y="2393"/>
                  </a:cubicBezTo>
                  <a:lnTo>
                    <a:pt x="310" y="727"/>
                  </a:lnTo>
                  <a:cubicBezTo>
                    <a:pt x="310" y="691"/>
                    <a:pt x="321" y="631"/>
                    <a:pt x="333" y="584"/>
                  </a:cubicBezTo>
                  <a:close/>
                  <a:moveTo>
                    <a:pt x="3036" y="584"/>
                  </a:moveTo>
                  <a:cubicBezTo>
                    <a:pt x="3048" y="631"/>
                    <a:pt x="3060" y="667"/>
                    <a:pt x="3060" y="727"/>
                  </a:cubicBezTo>
                  <a:lnTo>
                    <a:pt x="3060" y="2393"/>
                  </a:lnTo>
                  <a:cubicBezTo>
                    <a:pt x="3060" y="2441"/>
                    <a:pt x="3048" y="2501"/>
                    <a:pt x="3036" y="2548"/>
                  </a:cubicBezTo>
                  <a:lnTo>
                    <a:pt x="1929" y="1560"/>
                  </a:lnTo>
                  <a:lnTo>
                    <a:pt x="3036" y="584"/>
                  </a:lnTo>
                  <a:close/>
                  <a:moveTo>
                    <a:pt x="1691" y="1786"/>
                  </a:moveTo>
                  <a:lnTo>
                    <a:pt x="2822" y="2786"/>
                  </a:lnTo>
                  <a:cubicBezTo>
                    <a:pt x="2762" y="2798"/>
                    <a:pt x="2703" y="2810"/>
                    <a:pt x="2643" y="2810"/>
                  </a:cubicBezTo>
                  <a:lnTo>
                    <a:pt x="726" y="2810"/>
                  </a:lnTo>
                  <a:cubicBezTo>
                    <a:pt x="667" y="2810"/>
                    <a:pt x="607" y="2798"/>
                    <a:pt x="560" y="2786"/>
                  </a:cubicBezTo>
                  <a:lnTo>
                    <a:pt x="1691" y="1786"/>
                  </a:lnTo>
                  <a:close/>
                  <a:moveTo>
                    <a:pt x="726" y="0"/>
                  </a:moveTo>
                  <a:cubicBezTo>
                    <a:pt x="512" y="0"/>
                    <a:pt x="333" y="96"/>
                    <a:pt x="202" y="227"/>
                  </a:cubicBezTo>
                  <a:lnTo>
                    <a:pt x="191" y="238"/>
                  </a:lnTo>
                  <a:cubicBezTo>
                    <a:pt x="71" y="369"/>
                    <a:pt x="0" y="536"/>
                    <a:pt x="0" y="727"/>
                  </a:cubicBezTo>
                  <a:lnTo>
                    <a:pt x="0" y="2393"/>
                  </a:lnTo>
                  <a:cubicBezTo>
                    <a:pt x="0" y="2596"/>
                    <a:pt x="71" y="2751"/>
                    <a:pt x="191" y="2894"/>
                  </a:cubicBezTo>
                  <a:cubicBezTo>
                    <a:pt x="333" y="3036"/>
                    <a:pt x="512" y="3132"/>
                    <a:pt x="726" y="3132"/>
                  </a:cubicBezTo>
                  <a:lnTo>
                    <a:pt x="2643" y="3132"/>
                  </a:lnTo>
                  <a:cubicBezTo>
                    <a:pt x="2858" y="3132"/>
                    <a:pt x="3036" y="3036"/>
                    <a:pt x="3167" y="2905"/>
                  </a:cubicBezTo>
                  <a:lnTo>
                    <a:pt x="3179" y="2894"/>
                  </a:lnTo>
                  <a:cubicBezTo>
                    <a:pt x="3298" y="2751"/>
                    <a:pt x="3369" y="2596"/>
                    <a:pt x="3369" y="2393"/>
                  </a:cubicBezTo>
                  <a:lnTo>
                    <a:pt x="3369" y="727"/>
                  </a:lnTo>
                  <a:cubicBezTo>
                    <a:pt x="3369" y="536"/>
                    <a:pt x="3298" y="369"/>
                    <a:pt x="3179" y="238"/>
                  </a:cubicBezTo>
                  <a:lnTo>
                    <a:pt x="3167" y="227"/>
                  </a:lnTo>
                  <a:cubicBezTo>
                    <a:pt x="3036" y="96"/>
                    <a:pt x="2858" y="0"/>
                    <a:pt x="26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highlight>
                  <a:srgbClr val="191919"/>
                </a:highlight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94" name="Google Shape;694;p62"/>
          <p:cNvGraphicFramePr/>
          <p:nvPr/>
        </p:nvGraphicFramePr>
        <p:xfrm>
          <a:off x="855350" y="748265"/>
          <a:ext cx="8157275" cy="4204200"/>
        </p:xfrm>
        <a:graphic>
          <a:graphicData uri="http://schemas.openxmlformats.org/drawingml/2006/table">
            <a:tbl>
              <a:tblPr>
                <a:noFill/>
                <a:tableStyleId>{B24735E9-D027-456C-A519-7F12C4824035}</a:tableStyleId>
              </a:tblPr>
              <a:tblGrid>
                <a:gridCol w="3133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89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522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819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255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Manrope"/>
                          <a:ea typeface="Manrope"/>
                          <a:cs typeface="Manrope"/>
                          <a:sym typeface="Manrope"/>
                        </a:rPr>
                        <a:t>Overall material and finish quality </a:t>
                      </a:r>
                      <a:endParaRPr sz="1300">
                        <a:solidFill>
                          <a:schemeClr val="dk1"/>
                        </a:solidFill>
                        <a:latin typeface="Manrope"/>
                        <a:ea typeface="Manrope"/>
                        <a:cs typeface="Manrope"/>
                        <a:sym typeface="Manrope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b="1">
                          <a:solidFill>
                            <a:schemeClr val="dk1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7</a:t>
                      </a:r>
                      <a:endParaRPr sz="1300" b="1">
                        <a:solidFill>
                          <a:schemeClr val="dk1"/>
                        </a:solidFill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L="91425" marR="91425" marT="91425" marB="91425" anchor="ctr"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FFFFFF">
                        <a:alpha val="452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Manrope"/>
                          <a:ea typeface="Manrope"/>
                          <a:cs typeface="Manrope"/>
                          <a:sym typeface="Manrope"/>
                        </a:rPr>
                        <a:t>Neighborhood </a:t>
                      </a:r>
                      <a:endParaRPr/>
                    </a:p>
                  </a:txBody>
                  <a:tcPr marL="91425" marR="91425" marT="91425" marB="91425" anchor="ctr"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Oswald SemiBold"/>
                          <a:ea typeface="Oswald SemiBold"/>
                          <a:cs typeface="Oswald SemiBold"/>
                          <a:sym typeface="Oswald SemiBold"/>
                        </a:rPr>
                        <a:t>Collg Cr</a:t>
                      </a:r>
                      <a:endParaRPr sz="1300">
                        <a:solidFill>
                          <a:schemeClr val="dk1"/>
                        </a:solidFill>
                        <a:latin typeface="Oswald SemiBold"/>
                        <a:ea typeface="Oswald SemiBold"/>
                        <a:cs typeface="Oswald SemiBold"/>
                        <a:sym typeface="Oswald SemiBold"/>
                      </a:endParaRPr>
                    </a:p>
                  </a:txBody>
                  <a:tcPr marL="91425" marR="91425" marT="91425" marB="91425" anchor="ctr"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FFFFFF">
                        <a:alpha val="4525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55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Manrope"/>
                          <a:ea typeface="Manrope"/>
                          <a:cs typeface="Manrope"/>
                          <a:sym typeface="Manrope"/>
                        </a:rPr>
                        <a:t>Exterior material quality </a:t>
                      </a:r>
                      <a:endParaRPr sz="1300">
                        <a:solidFill>
                          <a:schemeClr val="dk1"/>
                        </a:solidFill>
                        <a:latin typeface="Manrope"/>
                        <a:ea typeface="Manrope"/>
                        <a:cs typeface="Manrope"/>
                        <a:sym typeface="Manrope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b="1">
                          <a:solidFill>
                            <a:schemeClr val="dk1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4</a:t>
                      </a:r>
                      <a:endParaRPr sz="1300" b="1">
                        <a:solidFill>
                          <a:schemeClr val="dk1"/>
                        </a:solidFill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L="91425" marR="91425" marT="91425" marB="91425" anchor="ctr">
                    <a:solidFill>
                      <a:srgbClr val="FFFFFF">
                        <a:alpha val="452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Manrope"/>
                          <a:ea typeface="Manrope"/>
                          <a:cs typeface="Manrope"/>
                          <a:sym typeface="Manrope"/>
                        </a:rPr>
                        <a:t>Overall condition rating</a:t>
                      </a:r>
                      <a:endParaRPr sz="13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Oswald SemiBold"/>
                          <a:ea typeface="Oswald SemiBold"/>
                          <a:cs typeface="Oswald SemiBold"/>
                          <a:sym typeface="Oswald SemiBold"/>
                        </a:rPr>
                        <a:t>5</a:t>
                      </a:r>
                      <a:endParaRPr sz="1300">
                        <a:solidFill>
                          <a:schemeClr val="dk1"/>
                        </a:solidFill>
                        <a:latin typeface="Oswald SemiBold"/>
                        <a:ea typeface="Oswald SemiBold"/>
                        <a:cs typeface="Oswald SemiBold"/>
                        <a:sym typeface="Oswald SemiBold"/>
                      </a:endParaRPr>
                    </a:p>
                  </a:txBody>
                  <a:tcPr marL="91425" marR="91425" marT="91425" marB="91425" anchor="ctr"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FFFFFF">
                        <a:alpha val="4525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55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Manrope"/>
                          <a:ea typeface="Manrope"/>
                          <a:cs typeface="Manrope"/>
                          <a:sym typeface="Manrope"/>
                        </a:rPr>
                        <a:t>Above Ground living area (Sq ft) </a:t>
                      </a:r>
                      <a:endParaRPr/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b="1">
                          <a:solidFill>
                            <a:schemeClr val="dk1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1823</a:t>
                      </a:r>
                      <a:endParaRPr sz="1300" b="1">
                        <a:solidFill>
                          <a:schemeClr val="dk1"/>
                        </a:solidFill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L="91425" marR="91425" marT="91425" marB="91425" anchor="ctr">
                    <a:solidFill>
                      <a:srgbClr val="FFFFFF">
                        <a:alpha val="452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Manrope"/>
                          <a:ea typeface="Manrope"/>
                          <a:cs typeface="Manrope"/>
                          <a:sym typeface="Manrope"/>
                        </a:rPr>
                        <a:t>Lot size (Sq ft)</a:t>
                      </a:r>
                      <a:endParaRPr sz="1300">
                        <a:solidFill>
                          <a:schemeClr val="dk1"/>
                        </a:solidFill>
                        <a:latin typeface="Manrope"/>
                        <a:ea typeface="Manrope"/>
                        <a:cs typeface="Manrope"/>
                        <a:sym typeface="Manrope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Oswald SemiBold"/>
                          <a:ea typeface="Oswald SemiBold"/>
                          <a:cs typeface="Oswald SemiBold"/>
                          <a:sym typeface="Oswald SemiBold"/>
                        </a:rPr>
                        <a:t>12192</a:t>
                      </a:r>
                      <a:endParaRPr sz="1300">
                        <a:solidFill>
                          <a:schemeClr val="dk1"/>
                        </a:solidFill>
                        <a:latin typeface="Oswald SemiBold"/>
                        <a:ea typeface="Oswald SemiBold"/>
                        <a:cs typeface="Oswald SemiBold"/>
                        <a:sym typeface="Oswald SemiBold"/>
                      </a:endParaRPr>
                    </a:p>
                  </a:txBody>
                  <a:tcPr marL="91425" marR="91425" marT="91425" marB="91425" anchor="ctr"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FFFFFF">
                        <a:alpha val="4525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55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Manrope"/>
                          <a:ea typeface="Manrope"/>
                          <a:cs typeface="Manrope"/>
                          <a:sym typeface="Manrope"/>
                        </a:rPr>
                        <a:t>Kitchen quality </a:t>
                      </a:r>
                      <a:endParaRPr/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b="1">
                          <a:solidFill>
                            <a:schemeClr val="dk1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4</a:t>
                      </a:r>
                      <a:endParaRPr sz="1300" b="1">
                        <a:solidFill>
                          <a:schemeClr val="dk1"/>
                        </a:solidFill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L="91425" marR="91425" marT="91425" marB="91425" anchor="ctr">
                    <a:solidFill>
                      <a:srgbClr val="FFFFFF">
                        <a:alpha val="452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Manrope"/>
                          <a:ea typeface="Manrope"/>
                          <a:cs typeface="Manrope"/>
                          <a:sym typeface="Manrope"/>
                        </a:rPr>
                        <a:t>Size of garage in car capacity</a:t>
                      </a: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Oswald SemiBold"/>
                          <a:ea typeface="Oswald SemiBold"/>
                          <a:cs typeface="Oswald SemiBold"/>
                          <a:sym typeface="Oswald SemiBold"/>
                        </a:rPr>
                        <a:t>2</a:t>
                      </a:r>
                      <a:endParaRPr sz="1300">
                        <a:solidFill>
                          <a:schemeClr val="dk1"/>
                        </a:solidFill>
                        <a:latin typeface="Oswald SemiBold"/>
                        <a:ea typeface="Oswald SemiBold"/>
                        <a:cs typeface="Oswald SemiBold"/>
                        <a:sym typeface="Oswald SemiBold"/>
                      </a:endParaRPr>
                    </a:p>
                  </a:txBody>
                  <a:tcPr marL="91425" marR="91425" marT="91425" marB="91425" anchor="ctr"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FFFFFF">
                        <a:alpha val="4525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55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Manrope"/>
                          <a:ea typeface="Manrope"/>
                          <a:cs typeface="Manrope"/>
                          <a:sym typeface="Manrope"/>
                        </a:rPr>
                        <a:t>Screen porch area (Sq ft) </a:t>
                      </a:r>
                      <a:endParaRPr sz="1300">
                        <a:solidFill>
                          <a:schemeClr val="dk1"/>
                        </a:solidFill>
                        <a:latin typeface="Manrope"/>
                        <a:ea typeface="Manrope"/>
                        <a:cs typeface="Manrope"/>
                        <a:sym typeface="Manrope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b="1">
                          <a:solidFill>
                            <a:schemeClr val="dk1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0</a:t>
                      </a:r>
                      <a:endParaRPr sz="1300" b="1">
                        <a:solidFill>
                          <a:schemeClr val="dk1"/>
                        </a:solidFill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L="91425" marR="91425" marT="91425" marB="91425" anchor="ctr">
                    <a:solidFill>
                      <a:srgbClr val="FFFFFF">
                        <a:alpha val="452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Manrope"/>
                          <a:ea typeface="Manrope"/>
                          <a:cs typeface="Manrope"/>
                          <a:sym typeface="Manrope"/>
                        </a:rPr>
                        <a:t>Fireplace quality</a:t>
                      </a: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Oswald SemiBold"/>
                          <a:ea typeface="Oswald SemiBold"/>
                          <a:cs typeface="Oswald SemiBold"/>
                          <a:sym typeface="Oswald SemiBold"/>
                        </a:rPr>
                        <a:t>0</a:t>
                      </a:r>
                      <a:endParaRPr sz="1300">
                        <a:solidFill>
                          <a:schemeClr val="dk1"/>
                        </a:solidFill>
                        <a:latin typeface="Oswald SemiBold"/>
                        <a:ea typeface="Oswald SemiBold"/>
                        <a:cs typeface="Oswald SemiBold"/>
                        <a:sym typeface="Oswald SemiBold"/>
                      </a:endParaRPr>
                    </a:p>
                  </a:txBody>
                  <a:tcPr marL="91425" marR="91425" marT="91425" marB="91425" anchor="ctr"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FFFFFF">
                        <a:alpha val="4525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255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Manrope"/>
                          <a:ea typeface="Manrope"/>
                          <a:cs typeface="Manrope"/>
                          <a:sym typeface="Manrope"/>
                        </a:rPr>
                        <a:t>Original construction date </a:t>
                      </a:r>
                      <a:endParaRPr sz="1300">
                        <a:solidFill>
                          <a:schemeClr val="dk1"/>
                        </a:solidFill>
                        <a:latin typeface="Manrope"/>
                        <a:ea typeface="Manrope"/>
                        <a:cs typeface="Manrope"/>
                        <a:sym typeface="Manrope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b="1">
                          <a:solidFill>
                            <a:schemeClr val="dk1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2000</a:t>
                      </a:r>
                      <a:endParaRPr sz="1300" b="1">
                        <a:solidFill>
                          <a:schemeClr val="dk1"/>
                        </a:solidFill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L="91425" marR="91425" marT="91425" marB="91425" anchor="ctr">
                    <a:solidFill>
                      <a:srgbClr val="FFFFFF">
                        <a:alpha val="452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Manrope"/>
                          <a:ea typeface="Manrope"/>
                          <a:cs typeface="Manrope"/>
                          <a:sym typeface="Manrope"/>
                        </a:rPr>
                        <a:t>Basement finished area (Sq ft) </a:t>
                      </a:r>
                      <a:endParaRPr sz="13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Oswald SemiBold"/>
                          <a:ea typeface="Oswald SemiBold"/>
                          <a:cs typeface="Oswald SemiBold"/>
                          <a:sym typeface="Oswald SemiBold"/>
                        </a:rPr>
                        <a:t>663</a:t>
                      </a:r>
                      <a:endParaRPr sz="1300">
                        <a:solidFill>
                          <a:schemeClr val="dk1"/>
                        </a:solidFill>
                        <a:latin typeface="Oswald SemiBold"/>
                        <a:ea typeface="Oswald SemiBold"/>
                        <a:cs typeface="Oswald SemiBold"/>
                        <a:sym typeface="Oswald SemiBold"/>
                      </a:endParaRPr>
                    </a:p>
                  </a:txBody>
                  <a:tcPr marL="91425" marR="91425" marT="91425" marB="91425" anchor="ctr"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FFFFFF">
                        <a:alpha val="4525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255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Manrope"/>
                          <a:ea typeface="Manrope"/>
                          <a:cs typeface="Manrope"/>
                          <a:sym typeface="Manrope"/>
                        </a:rPr>
                        <a:t>Proximity to main road or railroad </a:t>
                      </a:r>
                      <a:endParaRPr sz="1300">
                        <a:solidFill>
                          <a:schemeClr val="dk1"/>
                        </a:solidFill>
                        <a:latin typeface="Manrope"/>
                        <a:ea typeface="Manrope"/>
                        <a:cs typeface="Manrope"/>
                        <a:sym typeface="Manrope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b="1">
                          <a:solidFill>
                            <a:schemeClr val="dk1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3</a:t>
                      </a:r>
                      <a:endParaRPr sz="1300" b="1">
                        <a:solidFill>
                          <a:schemeClr val="dk1"/>
                        </a:solidFill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L="91425" marR="91425" marT="91425" marB="91425" anchor="ctr">
                    <a:solidFill>
                      <a:srgbClr val="FFFFFF">
                        <a:alpha val="452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Manrope"/>
                          <a:ea typeface="Manrope"/>
                          <a:cs typeface="Manrope"/>
                          <a:sym typeface="Manrope"/>
                        </a:rPr>
                        <a:t>Home functionality rating</a:t>
                      </a: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Oswald SemiBold"/>
                          <a:ea typeface="Oswald SemiBold"/>
                          <a:cs typeface="Oswald SemiBold"/>
                          <a:sym typeface="Oswald SemiBold"/>
                        </a:rPr>
                        <a:t>7</a:t>
                      </a:r>
                      <a:endParaRPr sz="1300">
                        <a:solidFill>
                          <a:schemeClr val="dk1"/>
                        </a:solidFill>
                        <a:latin typeface="Oswald SemiBold"/>
                        <a:ea typeface="Oswald SemiBold"/>
                        <a:cs typeface="Oswald SemiBold"/>
                        <a:sym typeface="Oswald SemiBold"/>
                      </a:endParaRPr>
                    </a:p>
                  </a:txBody>
                  <a:tcPr marL="91425" marR="91425" marT="91425" marB="91425" anchor="ctr"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FFFFFF">
                        <a:alpha val="4525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255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Manrope"/>
                          <a:ea typeface="Manrope"/>
                          <a:cs typeface="Manrope"/>
                          <a:sym typeface="Manrope"/>
                        </a:rPr>
                        <a:t>Total basement area (Sq ft) </a:t>
                      </a:r>
                      <a:endParaRPr sz="1300">
                        <a:solidFill>
                          <a:schemeClr val="dk1"/>
                        </a:solidFill>
                        <a:latin typeface="Manrope"/>
                        <a:ea typeface="Manrope"/>
                        <a:cs typeface="Manrope"/>
                        <a:sym typeface="Manrope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b="1">
                          <a:solidFill>
                            <a:schemeClr val="dk1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928</a:t>
                      </a:r>
                      <a:endParaRPr sz="1300" b="1">
                        <a:solidFill>
                          <a:schemeClr val="dk1"/>
                        </a:solidFill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L="91425" marR="91425" marT="91425" marB="91425" anchor="ctr"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452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Manrope"/>
                          <a:ea typeface="Manrope"/>
                          <a:cs typeface="Manrope"/>
                          <a:sym typeface="Manrope"/>
                        </a:rPr>
                        <a:t>Height of basement</a:t>
                      </a:r>
                      <a:endParaRPr sz="1300">
                        <a:solidFill>
                          <a:schemeClr val="dk1"/>
                        </a:solidFill>
                        <a:latin typeface="Manrope"/>
                        <a:ea typeface="Manrope"/>
                        <a:cs typeface="Manrope"/>
                        <a:sym typeface="Manrope"/>
                      </a:endParaRPr>
                    </a:p>
                  </a:txBody>
                  <a:tcPr marL="91425" marR="91425" marT="91425" marB="91425" anchor="ctr"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Oswald SemiBold"/>
                          <a:ea typeface="Oswald SemiBold"/>
                          <a:cs typeface="Oswald SemiBold"/>
                          <a:sym typeface="Oswald SemiBold"/>
                        </a:rPr>
                        <a:t>4</a:t>
                      </a:r>
                      <a:endParaRPr sz="1300">
                        <a:solidFill>
                          <a:schemeClr val="dk1"/>
                        </a:solidFill>
                        <a:latin typeface="Oswald SemiBold"/>
                        <a:ea typeface="Oswald SemiBold"/>
                        <a:cs typeface="Oswald SemiBold"/>
                        <a:sym typeface="Oswald SemiBold"/>
                      </a:endParaRPr>
                    </a:p>
                  </a:txBody>
                  <a:tcPr marL="91425" marR="91425" marT="91425" marB="91425" anchor="ctr"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4525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695" name="Google Shape;695;p62"/>
          <p:cNvSpPr txBox="1">
            <a:spLocks noGrp="1"/>
          </p:cNvSpPr>
          <p:nvPr>
            <p:ph type="title" idx="4294967295"/>
          </p:nvPr>
        </p:nvSpPr>
        <p:spPr>
          <a:xfrm>
            <a:off x="838725" y="130750"/>
            <a:ext cx="8441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 sz="3300"/>
              <a:t>Sale price $226631.25 (Predicted)</a:t>
            </a:r>
            <a:endParaRPr sz="33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65"/>
          <p:cNvSpPr txBox="1">
            <a:spLocks noGrp="1"/>
          </p:cNvSpPr>
          <p:nvPr>
            <p:ph type="subTitle" idx="2"/>
          </p:nvPr>
        </p:nvSpPr>
        <p:spPr>
          <a:xfrm>
            <a:off x="5186638" y="3261378"/>
            <a:ext cx="2907600" cy="47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anrope"/>
              <a:buChar char="●"/>
            </a:pPr>
            <a:r>
              <a:rPr lang="en" sz="1500" b="0"/>
              <a:t>Predictions are limited to the features given at the point of time.</a:t>
            </a:r>
            <a:endParaRPr sz="1500"/>
          </a:p>
        </p:txBody>
      </p:sp>
      <p:sp>
        <p:nvSpPr>
          <p:cNvPr id="753" name="Google Shape;753;p65"/>
          <p:cNvSpPr txBox="1">
            <a:spLocks noGrp="1"/>
          </p:cNvSpPr>
          <p:nvPr>
            <p:ph type="subTitle" idx="3"/>
          </p:nvPr>
        </p:nvSpPr>
        <p:spPr>
          <a:xfrm>
            <a:off x="5181975" y="1821050"/>
            <a:ext cx="29076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anrope"/>
              <a:buChar char="●"/>
            </a:pPr>
            <a:r>
              <a:rPr lang="en" sz="1500">
                <a:latin typeface="Manrope"/>
                <a:ea typeface="Manrope"/>
                <a:cs typeface="Manrope"/>
                <a:sym typeface="Manrope"/>
              </a:rPr>
              <a:t>Data collected more than 10 years old.</a:t>
            </a:r>
            <a:endParaRPr sz="1500">
              <a:latin typeface="Manrope"/>
              <a:ea typeface="Manrope"/>
              <a:cs typeface="Manrope"/>
              <a:sym typeface="Manrop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</p:txBody>
      </p:sp>
      <p:sp>
        <p:nvSpPr>
          <p:cNvPr id="754" name="Google Shape;754;p65"/>
          <p:cNvSpPr txBox="1">
            <a:spLocks noGrp="1"/>
          </p:cNvSpPr>
          <p:nvPr>
            <p:ph type="subTitle" idx="4"/>
          </p:nvPr>
        </p:nvSpPr>
        <p:spPr>
          <a:xfrm>
            <a:off x="1302425" y="3294525"/>
            <a:ext cx="34350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anrope"/>
              <a:buChar char="●"/>
            </a:pPr>
            <a:r>
              <a:rPr lang="en" sz="1500">
                <a:latin typeface="Manrope"/>
                <a:ea typeface="Manrope"/>
                <a:cs typeface="Manrope"/>
                <a:sym typeface="Manrope"/>
              </a:rPr>
              <a:t>Higher sale prices predictions show more variance due  to insufficient training data for higher sale prices.</a:t>
            </a:r>
            <a:endParaRPr sz="1500"/>
          </a:p>
        </p:txBody>
      </p:sp>
      <p:sp>
        <p:nvSpPr>
          <p:cNvPr id="755" name="Google Shape;755;p65"/>
          <p:cNvSpPr txBox="1">
            <a:spLocks noGrp="1"/>
          </p:cNvSpPr>
          <p:nvPr>
            <p:ph type="title" idx="4294967295"/>
          </p:nvPr>
        </p:nvSpPr>
        <p:spPr>
          <a:xfrm>
            <a:off x="796200" y="2926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Limitations of the Predictor</a:t>
            </a:r>
            <a:endParaRPr/>
          </a:p>
        </p:txBody>
      </p:sp>
      <p:sp>
        <p:nvSpPr>
          <p:cNvPr id="756" name="Google Shape;756;p65"/>
          <p:cNvSpPr txBox="1"/>
          <p:nvPr/>
        </p:nvSpPr>
        <p:spPr>
          <a:xfrm>
            <a:off x="1254250" y="1755200"/>
            <a:ext cx="3290700" cy="9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anrope"/>
              <a:buChar char="●"/>
            </a:pPr>
            <a:r>
              <a:rPr lang="en" sz="15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Predictor is applicable only to the Ames, Iowa housing sale prices.</a:t>
            </a:r>
            <a:endParaRPr sz="15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66"/>
          <p:cNvSpPr txBox="1">
            <a:spLocks noGrp="1"/>
          </p:cNvSpPr>
          <p:nvPr>
            <p:ph type="subTitle" idx="1"/>
          </p:nvPr>
        </p:nvSpPr>
        <p:spPr>
          <a:xfrm>
            <a:off x="3816000" y="3769375"/>
            <a:ext cx="4360200" cy="4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Summary and recommendations</a:t>
            </a:r>
            <a:endParaRPr/>
          </a:p>
        </p:txBody>
      </p:sp>
      <p:sp>
        <p:nvSpPr>
          <p:cNvPr id="762" name="Google Shape;762;p66"/>
          <p:cNvSpPr txBox="1">
            <a:spLocks noGrp="1"/>
          </p:cNvSpPr>
          <p:nvPr>
            <p:ph type="title"/>
          </p:nvPr>
        </p:nvSpPr>
        <p:spPr>
          <a:xfrm>
            <a:off x="3816000" y="2283425"/>
            <a:ext cx="5124000" cy="14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"/>
              <a:t>Conclusion </a:t>
            </a:r>
            <a:endParaRPr/>
          </a:p>
        </p:txBody>
      </p:sp>
      <p:sp>
        <p:nvSpPr>
          <p:cNvPr id="763" name="Google Shape;763;p66"/>
          <p:cNvSpPr txBox="1">
            <a:spLocks noGrp="1"/>
          </p:cNvSpPr>
          <p:nvPr>
            <p:ph type="title" idx="2"/>
          </p:nvPr>
        </p:nvSpPr>
        <p:spPr>
          <a:xfrm>
            <a:off x="3816000" y="1441625"/>
            <a:ext cx="31509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05.</a:t>
            </a:r>
            <a:endParaRPr/>
          </a:p>
        </p:txBody>
      </p:sp>
      <p:cxnSp>
        <p:nvCxnSpPr>
          <p:cNvPr id="764" name="Google Shape;764;p66"/>
          <p:cNvCxnSpPr/>
          <p:nvPr/>
        </p:nvCxnSpPr>
        <p:spPr>
          <a:xfrm>
            <a:off x="3609613" y="-3600"/>
            <a:ext cx="0" cy="5150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65" name="Google Shape;765;p66"/>
          <p:cNvSpPr txBox="1"/>
          <p:nvPr/>
        </p:nvSpPr>
        <p:spPr>
          <a:xfrm>
            <a:off x="6961976" y="160350"/>
            <a:ext cx="15567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1" i="0" u="none" strike="noStrike" cap="none">
              <a:solidFill>
                <a:srgbClr val="000000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cxnSp>
        <p:nvCxnSpPr>
          <p:cNvPr id="766" name="Google Shape;766;p66"/>
          <p:cNvCxnSpPr/>
          <p:nvPr/>
        </p:nvCxnSpPr>
        <p:spPr>
          <a:xfrm rot="10800000">
            <a:off x="3609800" y="535000"/>
            <a:ext cx="5575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67" name="Google Shape;767;p66"/>
          <p:cNvCxnSpPr/>
          <p:nvPr/>
        </p:nvCxnSpPr>
        <p:spPr>
          <a:xfrm rot="10800000">
            <a:off x="3609773" y="4608500"/>
            <a:ext cx="5575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68" name="Google Shape;768;p66"/>
          <p:cNvSpPr/>
          <p:nvPr/>
        </p:nvSpPr>
        <p:spPr>
          <a:xfrm rot="3079472">
            <a:off x="2514359" y="4265741"/>
            <a:ext cx="685540" cy="685540"/>
          </a:xfrm>
          <a:prstGeom prst="star4">
            <a:avLst>
              <a:gd name="adj" fmla="val 125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69" name="Google Shape;769;p66"/>
          <p:cNvGrpSpPr/>
          <p:nvPr/>
        </p:nvGrpSpPr>
        <p:grpSpPr>
          <a:xfrm>
            <a:off x="1172954" y="1716400"/>
            <a:ext cx="1931251" cy="1814281"/>
            <a:chOff x="1396957" y="4287365"/>
            <a:chExt cx="301862" cy="332871"/>
          </a:xfrm>
        </p:grpSpPr>
        <p:sp>
          <p:nvSpPr>
            <p:cNvPr id="770" name="Google Shape;770;p66"/>
            <p:cNvSpPr/>
            <p:nvPr/>
          </p:nvSpPr>
          <p:spPr>
            <a:xfrm>
              <a:off x="1396957" y="4287365"/>
              <a:ext cx="301861" cy="332871"/>
            </a:xfrm>
            <a:custGeom>
              <a:avLst/>
              <a:gdLst/>
              <a:ahLst/>
              <a:cxnLst/>
              <a:rect l="l" t="t" r="r" b="b"/>
              <a:pathLst>
                <a:path w="9491" h="10466" extrusionOk="0">
                  <a:moveTo>
                    <a:pt x="751" y="2417"/>
                  </a:moveTo>
                  <a:lnTo>
                    <a:pt x="930" y="2619"/>
                  </a:lnTo>
                  <a:lnTo>
                    <a:pt x="513" y="2989"/>
                  </a:lnTo>
                  <a:lnTo>
                    <a:pt x="334" y="2786"/>
                  </a:lnTo>
                  <a:lnTo>
                    <a:pt x="751" y="2417"/>
                  </a:lnTo>
                  <a:close/>
                  <a:moveTo>
                    <a:pt x="1132" y="2834"/>
                  </a:moveTo>
                  <a:lnTo>
                    <a:pt x="3394" y="5346"/>
                  </a:lnTo>
                  <a:lnTo>
                    <a:pt x="3299" y="5429"/>
                  </a:lnTo>
                  <a:lnTo>
                    <a:pt x="1037" y="2917"/>
                  </a:lnTo>
                  <a:lnTo>
                    <a:pt x="1132" y="2834"/>
                  </a:lnTo>
                  <a:close/>
                  <a:moveTo>
                    <a:pt x="811" y="3131"/>
                  </a:moveTo>
                  <a:lnTo>
                    <a:pt x="3073" y="5644"/>
                  </a:lnTo>
                  <a:lnTo>
                    <a:pt x="2989" y="5727"/>
                  </a:lnTo>
                  <a:lnTo>
                    <a:pt x="727" y="3215"/>
                  </a:lnTo>
                  <a:lnTo>
                    <a:pt x="811" y="3131"/>
                  </a:lnTo>
                  <a:close/>
                  <a:moveTo>
                    <a:pt x="3478" y="5691"/>
                  </a:moveTo>
                  <a:lnTo>
                    <a:pt x="3597" y="5989"/>
                  </a:lnTo>
                  <a:lnTo>
                    <a:pt x="3299" y="5846"/>
                  </a:lnTo>
                  <a:lnTo>
                    <a:pt x="3478" y="5691"/>
                  </a:lnTo>
                  <a:close/>
                  <a:moveTo>
                    <a:pt x="3216" y="0"/>
                  </a:moveTo>
                  <a:cubicBezTo>
                    <a:pt x="3013" y="0"/>
                    <a:pt x="2858" y="167"/>
                    <a:pt x="2858" y="357"/>
                  </a:cubicBezTo>
                  <a:lnTo>
                    <a:pt x="2858" y="4286"/>
                  </a:lnTo>
                  <a:lnTo>
                    <a:pt x="977" y="2203"/>
                  </a:lnTo>
                  <a:cubicBezTo>
                    <a:pt x="918" y="2143"/>
                    <a:pt x="846" y="2119"/>
                    <a:pt x="775" y="2096"/>
                  </a:cubicBezTo>
                  <a:cubicBezTo>
                    <a:pt x="691" y="2096"/>
                    <a:pt x="608" y="2131"/>
                    <a:pt x="549" y="2167"/>
                  </a:cubicBezTo>
                  <a:lnTo>
                    <a:pt x="132" y="2548"/>
                  </a:lnTo>
                  <a:cubicBezTo>
                    <a:pt x="13" y="2667"/>
                    <a:pt x="1" y="2858"/>
                    <a:pt x="96" y="2977"/>
                  </a:cubicBezTo>
                  <a:lnTo>
                    <a:pt x="2751" y="5917"/>
                  </a:lnTo>
                  <a:cubicBezTo>
                    <a:pt x="2775" y="5953"/>
                    <a:pt x="2811" y="5977"/>
                    <a:pt x="2858" y="6001"/>
                  </a:cubicBezTo>
                  <a:lnTo>
                    <a:pt x="2858" y="8358"/>
                  </a:lnTo>
                  <a:lnTo>
                    <a:pt x="2263" y="8358"/>
                  </a:lnTo>
                  <a:cubicBezTo>
                    <a:pt x="2168" y="8358"/>
                    <a:pt x="2108" y="8442"/>
                    <a:pt x="2108" y="8513"/>
                  </a:cubicBezTo>
                  <a:cubicBezTo>
                    <a:pt x="2108" y="8596"/>
                    <a:pt x="2180" y="8656"/>
                    <a:pt x="2263" y="8656"/>
                  </a:cubicBezTo>
                  <a:lnTo>
                    <a:pt x="6502" y="8656"/>
                  </a:lnTo>
                  <a:cubicBezTo>
                    <a:pt x="6526" y="8656"/>
                    <a:pt x="6549" y="8692"/>
                    <a:pt x="6549" y="8704"/>
                  </a:cubicBezTo>
                  <a:lnTo>
                    <a:pt x="6549" y="9013"/>
                  </a:lnTo>
                  <a:cubicBezTo>
                    <a:pt x="6549" y="9477"/>
                    <a:pt x="6752" y="9882"/>
                    <a:pt x="7097" y="10144"/>
                  </a:cubicBezTo>
                  <a:lnTo>
                    <a:pt x="1644" y="10144"/>
                  </a:lnTo>
                  <a:cubicBezTo>
                    <a:pt x="1025" y="10144"/>
                    <a:pt x="513" y="9644"/>
                    <a:pt x="513" y="9013"/>
                  </a:cubicBezTo>
                  <a:lnTo>
                    <a:pt x="513" y="8704"/>
                  </a:lnTo>
                  <a:cubicBezTo>
                    <a:pt x="513" y="8680"/>
                    <a:pt x="549" y="8656"/>
                    <a:pt x="561" y="8656"/>
                  </a:cubicBezTo>
                  <a:lnTo>
                    <a:pt x="1573" y="8656"/>
                  </a:lnTo>
                  <a:cubicBezTo>
                    <a:pt x="1668" y="8656"/>
                    <a:pt x="1727" y="8584"/>
                    <a:pt x="1727" y="8513"/>
                  </a:cubicBezTo>
                  <a:cubicBezTo>
                    <a:pt x="1727" y="8418"/>
                    <a:pt x="1644" y="8358"/>
                    <a:pt x="1573" y="8358"/>
                  </a:cubicBezTo>
                  <a:lnTo>
                    <a:pt x="561" y="8358"/>
                  </a:lnTo>
                  <a:cubicBezTo>
                    <a:pt x="370" y="8358"/>
                    <a:pt x="203" y="8525"/>
                    <a:pt x="203" y="8715"/>
                  </a:cubicBezTo>
                  <a:lnTo>
                    <a:pt x="203" y="9037"/>
                  </a:lnTo>
                  <a:cubicBezTo>
                    <a:pt x="203" y="9823"/>
                    <a:pt x="846" y="10466"/>
                    <a:pt x="1632" y="10466"/>
                  </a:cubicBezTo>
                  <a:lnTo>
                    <a:pt x="8050" y="10466"/>
                  </a:lnTo>
                  <a:cubicBezTo>
                    <a:pt x="8835" y="10466"/>
                    <a:pt x="9478" y="9823"/>
                    <a:pt x="9478" y="9037"/>
                  </a:cubicBezTo>
                  <a:lnTo>
                    <a:pt x="9478" y="4846"/>
                  </a:lnTo>
                  <a:cubicBezTo>
                    <a:pt x="9478" y="4763"/>
                    <a:pt x="9407" y="4703"/>
                    <a:pt x="9324" y="4703"/>
                  </a:cubicBezTo>
                  <a:cubicBezTo>
                    <a:pt x="9240" y="4703"/>
                    <a:pt x="9181" y="4774"/>
                    <a:pt x="9181" y="4846"/>
                  </a:cubicBezTo>
                  <a:lnTo>
                    <a:pt x="9181" y="9037"/>
                  </a:lnTo>
                  <a:cubicBezTo>
                    <a:pt x="9181" y="9656"/>
                    <a:pt x="8669" y="10168"/>
                    <a:pt x="8050" y="10168"/>
                  </a:cubicBezTo>
                  <a:lnTo>
                    <a:pt x="7978" y="10168"/>
                  </a:lnTo>
                  <a:cubicBezTo>
                    <a:pt x="7347" y="10168"/>
                    <a:pt x="6847" y="9656"/>
                    <a:pt x="6847" y="9037"/>
                  </a:cubicBezTo>
                  <a:lnTo>
                    <a:pt x="6847" y="8715"/>
                  </a:lnTo>
                  <a:cubicBezTo>
                    <a:pt x="6847" y="8525"/>
                    <a:pt x="6680" y="8358"/>
                    <a:pt x="6490" y="8358"/>
                  </a:cubicBezTo>
                  <a:lnTo>
                    <a:pt x="3156" y="8358"/>
                  </a:lnTo>
                  <a:lnTo>
                    <a:pt x="3156" y="6096"/>
                  </a:lnTo>
                  <a:lnTo>
                    <a:pt x="3585" y="6322"/>
                  </a:lnTo>
                  <a:cubicBezTo>
                    <a:pt x="3609" y="6334"/>
                    <a:pt x="3656" y="6358"/>
                    <a:pt x="3692" y="6358"/>
                  </a:cubicBezTo>
                  <a:cubicBezTo>
                    <a:pt x="3751" y="6358"/>
                    <a:pt x="3811" y="6334"/>
                    <a:pt x="3847" y="6298"/>
                  </a:cubicBezTo>
                  <a:cubicBezTo>
                    <a:pt x="3930" y="6215"/>
                    <a:pt x="3954" y="6120"/>
                    <a:pt x="3906" y="6025"/>
                  </a:cubicBezTo>
                  <a:lnTo>
                    <a:pt x="3668" y="5394"/>
                  </a:lnTo>
                  <a:lnTo>
                    <a:pt x="3668" y="5358"/>
                  </a:lnTo>
                  <a:cubicBezTo>
                    <a:pt x="3668" y="5286"/>
                    <a:pt x="3644" y="5191"/>
                    <a:pt x="3597" y="5132"/>
                  </a:cubicBezTo>
                  <a:lnTo>
                    <a:pt x="3132" y="4608"/>
                  </a:lnTo>
                  <a:lnTo>
                    <a:pt x="3132" y="345"/>
                  </a:lnTo>
                  <a:cubicBezTo>
                    <a:pt x="3132" y="310"/>
                    <a:pt x="3168" y="298"/>
                    <a:pt x="3180" y="298"/>
                  </a:cubicBezTo>
                  <a:lnTo>
                    <a:pt x="9109" y="298"/>
                  </a:lnTo>
                  <a:cubicBezTo>
                    <a:pt x="9133" y="298"/>
                    <a:pt x="9145" y="333"/>
                    <a:pt x="9145" y="345"/>
                  </a:cubicBezTo>
                  <a:lnTo>
                    <a:pt x="9145" y="2346"/>
                  </a:lnTo>
                  <a:cubicBezTo>
                    <a:pt x="9145" y="2441"/>
                    <a:pt x="9228" y="2500"/>
                    <a:pt x="9300" y="2500"/>
                  </a:cubicBezTo>
                  <a:cubicBezTo>
                    <a:pt x="9383" y="2500"/>
                    <a:pt x="9443" y="2429"/>
                    <a:pt x="9443" y="2346"/>
                  </a:cubicBezTo>
                  <a:lnTo>
                    <a:pt x="9443" y="345"/>
                  </a:lnTo>
                  <a:cubicBezTo>
                    <a:pt x="9490" y="167"/>
                    <a:pt x="9324" y="0"/>
                    <a:pt x="91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1" name="Google Shape;771;p66"/>
            <p:cNvSpPr/>
            <p:nvPr/>
          </p:nvSpPr>
          <p:spPr>
            <a:xfrm>
              <a:off x="1689309" y="4378614"/>
              <a:ext cx="9510" cy="46976"/>
            </a:xfrm>
            <a:custGeom>
              <a:avLst/>
              <a:gdLst/>
              <a:ahLst/>
              <a:cxnLst/>
              <a:rect l="l" t="t" r="r" b="b"/>
              <a:pathLst>
                <a:path w="299" h="1477" extrusionOk="0">
                  <a:moveTo>
                    <a:pt x="155" y="0"/>
                  </a:moveTo>
                  <a:cubicBezTo>
                    <a:pt x="60" y="0"/>
                    <a:pt x="1" y="84"/>
                    <a:pt x="1" y="155"/>
                  </a:cubicBezTo>
                  <a:lnTo>
                    <a:pt x="1" y="1334"/>
                  </a:lnTo>
                  <a:cubicBezTo>
                    <a:pt x="1" y="1417"/>
                    <a:pt x="72" y="1477"/>
                    <a:pt x="155" y="1477"/>
                  </a:cubicBezTo>
                  <a:cubicBezTo>
                    <a:pt x="239" y="1477"/>
                    <a:pt x="298" y="1405"/>
                    <a:pt x="298" y="1334"/>
                  </a:cubicBezTo>
                  <a:lnTo>
                    <a:pt x="298" y="155"/>
                  </a:lnTo>
                  <a:cubicBezTo>
                    <a:pt x="298" y="84"/>
                    <a:pt x="239" y="0"/>
                    <a:pt x="1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2" name="Google Shape;772;p66"/>
            <p:cNvSpPr/>
            <p:nvPr/>
          </p:nvSpPr>
          <p:spPr>
            <a:xfrm>
              <a:off x="1520424" y="4385420"/>
              <a:ext cx="33363" cy="32982"/>
            </a:xfrm>
            <a:custGeom>
              <a:avLst/>
              <a:gdLst/>
              <a:ahLst/>
              <a:cxnLst/>
              <a:rect l="l" t="t" r="r" b="b"/>
              <a:pathLst>
                <a:path w="1049" h="1037" extrusionOk="0">
                  <a:moveTo>
                    <a:pt x="524" y="298"/>
                  </a:moveTo>
                  <a:cubicBezTo>
                    <a:pt x="643" y="298"/>
                    <a:pt x="739" y="406"/>
                    <a:pt x="739" y="525"/>
                  </a:cubicBezTo>
                  <a:cubicBezTo>
                    <a:pt x="739" y="644"/>
                    <a:pt x="643" y="739"/>
                    <a:pt x="524" y="739"/>
                  </a:cubicBezTo>
                  <a:cubicBezTo>
                    <a:pt x="405" y="739"/>
                    <a:pt x="298" y="644"/>
                    <a:pt x="298" y="525"/>
                  </a:cubicBezTo>
                  <a:cubicBezTo>
                    <a:pt x="298" y="406"/>
                    <a:pt x="405" y="298"/>
                    <a:pt x="524" y="298"/>
                  </a:cubicBezTo>
                  <a:close/>
                  <a:moveTo>
                    <a:pt x="524" y="1"/>
                  </a:moveTo>
                  <a:cubicBezTo>
                    <a:pt x="238" y="1"/>
                    <a:pt x="0" y="239"/>
                    <a:pt x="0" y="525"/>
                  </a:cubicBezTo>
                  <a:cubicBezTo>
                    <a:pt x="0" y="798"/>
                    <a:pt x="238" y="1037"/>
                    <a:pt x="524" y="1037"/>
                  </a:cubicBezTo>
                  <a:cubicBezTo>
                    <a:pt x="798" y="1037"/>
                    <a:pt x="1036" y="798"/>
                    <a:pt x="1036" y="525"/>
                  </a:cubicBezTo>
                  <a:cubicBezTo>
                    <a:pt x="1048" y="239"/>
                    <a:pt x="822" y="1"/>
                    <a:pt x="5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3" name="Google Shape;773;p66"/>
            <p:cNvSpPr/>
            <p:nvPr/>
          </p:nvSpPr>
          <p:spPr>
            <a:xfrm>
              <a:off x="1563202" y="4398683"/>
              <a:ext cx="34508" cy="9510"/>
            </a:xfrm>
            <a:custGeom>
              <a:avLst/>
              <a:gdLst/>
              <a:ahLst/>
              <a:cxnLst/>
              <a:rect l="l" t="t" r="r" b="b"/>
              <a:pathLst>
                <a:path w="1085" h="299" extrusionOk="0">
                  <a:moveTo>
                    <a:pt x="167" y="0"/>
                  </a:moveTo>
                  <a:cubicBezTo>
                    <a:pt x="84" y="0"/>
                    <a:pt x="25" y="72"/>
                    <a:pt x="25" y="143"/>
                  </a:cubicBezTo>
                  <a:cubicBezTo>
                    <a:pt x="1" y="227"/>
                    <a:pt x="84" y="298"/>
                    <a:pt x="167" y="298"/>
                  </a:cubicBezTo>
                  <a:lnTo>
                    <a:pt x="929" y="298"/>
                  </a:lnTo>
                  <a:cubicBezTo>
                    <a:pt x="1025" y="298"/>
                    <a:pt x="1084" y="227"/>
                    <a:pt x="1084" y="143"/>
                  </a:cubicBezTo>
                  <a:cubicBezTo>
                    <a:pt x="1084" y="60"/>
                    <a:pt x="1001" y="0"/>
                    <a:pt x="9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4" name="Google Shape;774;p66"/>
            <p:cNvSpPr/>
            <p:nvPr/>
          </p:nvSpPr>
          <p:spPr>
            <a:xfrm>
              <a:off x="1563965" y="4410037"/>
              <a:ext cx="92807" cy="9510"/>
            </a:xfrm>
            <a:custGeom>
              <a:avLst/>
              <a:gdLst/>
              <a:ahLst/>
              <a:cxnLst/>
              <a:rect l="l" t="t" r="r" b="b"/>
              <a:pathLst>
                <a:path w="2918" h="299" extrusionOk="0">
                  <a:moveTo>
                    <a:pt x="143" y="1"/>
                  </a:moveTo>
                  <a:cubicBezTo>
                    <a:pt x="60" y="1"/>
                    <a:pt x="1" y="72"/>
                    <a:pt x="1" y="144"/>
                  </a:cubicBezTo>
                  <a:cubicBezTo>
                    <a:pt x="1" y="239"/>
                    <a:pt x="72" y="298"/>
                    <a:pt x="143" y="298"/>
                  </a:cubicBezTo>
                  <a:lnTo>
                    <a:pt x="2763" y="298"/>
                  </a:lnTo>
                  <a:cubicBezTo>
                    <a:pt x="2858" y="298"/>
                    <a:pt x="2918" y="227"/>
                    <a:pt x="2918" y="144"/>
                  </a:cubicBezTo>
                  <a:cubicBezTo>
                    <a:pt x="2918" y="72"/>
                    <a:pt x="2858" y="1"/>
                    <a:pt x="27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5" name="Google Shape;775;p66"/>
            <p:cNvSpPr/>
            <p:nvPr/>
          </p:nvSpPr>
          <p:spPr>
            <a:xfrm>
              <a:off x="1563202" y="4385039"/>
              <a:ext cx="10273" cy="9510"/>
            </a:xfrm>
            <a:custGeom>
              <a:avLst/>
              <a:gdLst/>
              <a:ahLst/>
              <a:cxnLst/>
              <a:rect l="l" t="t" r="r" b="b"/>
              <a:pathLst>
                <a:path w="323" h="299" extrusionOk="0">
                  <a:moveTo>
                    <a:pt x="167" y="1"/>
                  </a:moveTo>
                  <a:cubicBezTo>
                    <a:pt x="84" y="1"/>
                    <a:pt x="25" y="72"/>
                    <a:pt x="25" y="144"/>
                  </a:cubicBezTo>
                  <a:cubicBezTo>
                    <a:pt x="1" y="215"/>
                    <a:pt x="84" y="299"/>
                    <a:pt x="167" y="299"/>
                  </a:cubicBezTo>
                  <a:cubicBezTo>
                    <a:pt x="263" y="299"/>
                    <a:pt x="322" y="215"/>
                    <a:pt x="322" y="144"/>
                  </a:cubicBezTo>
                  <a:cubicBezTo>
                    <a:pt x="322" y="60"/>
                    <a:pt x="251" y="1"/>
                    <a:pt x="1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6" name="Google Shape;776;p66"/>
            <p:cNvSpPr/>
            <p:nvPr/>
          </p:nvSpPr>
          <p:spPr>
            <a:xfrm>
              <a:off x="1520424" y="4436944"/>
              <a:ext cx="33363" cy="33332"/>
            </a:xfrm>
            <a:custGeom>
              <a:avLst/>
              <a:gdLst/>
              <a:ahLst/>
              <a:cxnLst/>
              <a:rect l="l" t="t" r="r" b="b"/>
              <a:pathLst>
                <a:path w="1049" h="1048" extrusionOk="0">
                  <a:moveTo>
                    <a:pt x="524" y="298"/>
                  </a:moveTo>
                  <a:cubicBezTo>
                    <a:pt x="643" y="298"/>
                    <a:pt x="739" y="405"/>
                    <a:pt x="739" y="524"/>
                  </a:cubicBezTo>
                  <a:cubicBezTo>
                    <a:pt x="739" y="655"/>
                    <a:pt x="643" y="750"/>
                    <a:pt x="524" y="750"/>
                  </a:cubicBezTo>
                  <a:cubicBezTo>
                    <a:pt x="405" y="750"/>
                    <a:pt x="298" y="643"/>
                    <a:pt x="298" y="524"/>
                  </a:cubicBezTo>
                  <a:cubicBezTo>
                    <a:pt x="298" y="405"/>
                    <a:pt x="405" y="298"/>
                    <a:pt x="524" y="298"/>
                  </a:cubicBezTo>
                  <a:close/>
                  <a:moveTo>
                    <a:pt x="524" y="0"/>
                  </a:moveTo>
                  <a:cubicBezTo>
                    <a:pt x="238" y="0"/>
                    <a:pt x="0" y="238"/>
                    <a:pt x="0" y="524"/>
                  </a:cubicBezTo>
                  <a:cubicBezTo>
                    <a:pt x="0" y="810"/>
                    <a:pt x="238" y="1048"/>
                    <a:pt x="524" y="1048"/>
                  </a:cubicBezTo>
                  <a:cubicBezTo>
                    <a:pt x="798" y="1048"/>
                    <a:pt x="1036" y="810"/>
                    <a:pt x="1036" y="524"/>
                  </a:cubicBezTo>
                  <a:cubicBezTo>
                    <a:pt x="1048" y="238"/>
                    <a:pt x="822" y="0"/>
                    <a:pt x="5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7" name="Google Shape;777;p66"/>
            <p:cNvSpPr/>
            <p:nvPr/>
          </p:nvSpPr>
          <p:spPr>
            <a:xfrm>
              <a:off x="1563202" y="4450175"/>
              <a:ext cx="34508" cy="9510"/>
            </a:xfrm>
            <a:custGeom>
              <a:avLst/>
              <a:gdLst/>
              <a:ahLst/>
              <a:cxnLst/>
              <a:rect l="l" t="t" r="r" b="b"/>
              <a:pathLst>
                <a:path w="1085" h="299" extrusionOk="0">
                  <a:moveTo>
                    <a:pt x="167" y="1"/>
                  </a:moveTo>
                  <a:cubicBezTo>
                    <a:pt x="84" y="1"/>
                    <a:pt x="25" y="72"/>
                    <a:pt x="25" y="156"/>
                  </a:cubicBezTo>
                  <a:cubicBezTo>
                    <a:pt x="1" y="239"/>
                    <a:pt x="84" y="298"/>
                    <a:pt x="167" y="298"/>
                  </a:cubicBezTo>
                  <a:lnTo>
                    <a:pt x="929" y="298"/>
                  </a:lnTo>
                  <a:cubicBezTo>
                    <a:pt x="1025" y="298"/>
                    <a:pt x="1084" y="227"/>
                    <a:pt x="1084" y="156"/>
                  </a:cubicBezTo>
                  <a:cubicBezTo>
                    <a:pt x="1084" y="60"/>
                    <a:pt x="1001" y="1"/>
                    <a:pt x="9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8" name="Google Shape;778;p66"/>
            <p:cNvSpPr/>
            <p:nvPr/>
          </p:nvSpPr>
          <p:spPr>
            <a:xfrm>
              <a:off x="1563965" y="4461530"/>
              <a:ext cx="92807" cy="9510"/>
            </a:xfrm>
            <a:custGeom>
              <a:avLst/>
              <a:gdLst/>
              <a:ahLst/>
              <a:cxnLst/>
              <a:rect l="l" t="t" r="r" b="b"/>
              <a:pathLst>
                <a:path w="2918" h="299" extrusionOk="0">
                  <a:moveTo>
                    <a:pt x="143" y="1"/>
                  </a:moveTo>
                  <a:cubicBezTo>
                    <a:pt x="60" y="1"/>
                    <a:pt x="1" y="72"/>
                    <a:pt x="1" y="156"/>
                  </a:cubicBezTo>
                  <a:cubicBezTo>
                    <a:pt x="1" y="239"/>
                    <a:pt x="72" y="299"/>
                    <a:pt x="143" y="299"/>
                  </a:cubicBezTo>
                  <a:lnTo>
                    <a:pt x="2763" y="299"/>
                  </a:lnTo>
                  <a:cubicBezTo>
                    <a:pt x="2858" y="299"/>
                    <a:pt x="2918" y="227"/>
                    <a:pt x="2918" y="156"/>
                  </a:cubicBezTo>
                  <a:cubicBezTo>
                    <a:pt x="2918" y="72"/>
                    <a:pt x="2858" y="1"/>
                    <a:pt x="27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9" name="Google Shape;779;p66"/>
            <p:cNvSpPr/>
            <p:nvPr/>
          </p:nvSpPr>
          <p:spPr>
            <a:xfrm>
              <a:off x="1563202" y="4436563"/>
              <a:ext cx="10273" cy="9478"/>
            </a:xfrm>
            <a:custGeom>
              <a:avLst/>
              <a:gdLst/>
              <a:ahLst/>
              <a:cxnLst/>
              <a:rect l="l" t="t" r="r" b="b"/>
              <a:pathLst>
                <a:path w="323" h="298" extrusionOk="0">
                  <a:moveTo>
                    <a:pt x="167" y="0"/>
                  </a:moveTo>
                  <a:cubicBezTo>
                    <a:pt x="84" y="0"/>
                    <a:pt x="25" y="72"/>
                    <a:pt x="25" y="143"/>
                  </a:cubicBezTo>
                  <a:cubicBezTo>
                    <a:pt x="1" y="226"/>
                    <a:pt x="84" y="298"/>
                    <a:pt x="167" y="298"/>
                  </a:cubicBezTo>
                  <a:cubicBezTo>
                    <a:pt x="263" y="298"/>
                    <a:pt x="322" y="226"/>
                    <a:pt x="322" y="143"/>
                  </a:cubicBezTo>
                  <a:cubicBezTo>
                    <a:pt x="322" y="60"/>
                    <a:pt x="251" y="0"/>
                    <a:pt x="1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0" name="Google Shape;780;p66"/>
            <p:cNvSpPr/>
            <p:nvPr/>
          </p:nvSpPr>
          <p:spPr>
            <a:xfrm>
              <a:off x="1520424" y="4488437"/>
              <a:ext cx="33363" cy="33332"/>
            </a:xfrm>
            <a:custGeom>
              <a:avLst/>
              <a:gdLst/>
              <a:ahLst/>
              <a:cxnLst/>
              <a:rect l="l" t="t" r="r" b="b"/>
              <a:pathLst>
                <a:path w="1049" h="1048" extrusionOk="0">
                  <a:moveTo>
                    <a:pt x="524" y="298"/>
                  </a:moveTo>
                  <a:cubicBezTo>
                    <a:pt x="643" y="298"/>
                    <a:pt x="739" y="405"/>
                    <a:pt x="739" y="524"/>
                  </a:cubicBezTo>
                  <a:cubicBezTo>
                    <a:pt x="739" y="643"/>
                    <a:pt x="643" y="750"/>
                    <a:pt x="524" y="750"/>
                  </a:cubicBezTo>
                  <a:cubicBezTo>
                    <a:pt x="405" y="750"/>
                    <a:pt x="298" y="643"/>
                    <a:pt x="298" y="524"/>
                  </a:cubicBezTo>
                  <a:cubicBezTo>
                    <a:pt x="298" y="405"/>
                    <a:pt x="405" y="298"/>
                    <a:pt x="524" y="298"/>
                  </a:cubicBezTo>
                  <a:close/>
                  <a:moveTo>
                    <a:pt x="524" y="0"/>
                  </a:moveTo>
                  <a:cubicBezTo>
                    <a:pt x="238" y="0"/>
                    <a:pt x="0" y="238"/>
                    <a:pt x="0" y="524"/>
                  </a:cubicBezTo>
                  <a:cubicBezTo>
                    <a:pt x="0" y="810"/>
                    <a:pt x="238" y="1048"/>
                    <a:pt x="524" y="1048"/>
                  </a:cubicBezTo>
                  <a:cubicBezTo>
                    <a:pt x="798" y="1048"/>
                    <a:pt x="1036" y="810"/>
                    <a:pt x="1036" y="524"/>
                  </a:cubicBezTo>
                  <a:cubicBezTo>
                    <a:pt x="1048" y="238"/>
                    <a:pt x="822" y="0"/>
                    <a:pt x="5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1" name="Google Shape;781;p66"/>
            <p:cNvSpPr/>
            <p:nvPr/>
          </p:nvSpPr>
          <p:spPr>
            <a:xfrm>
              <a:off x="1563202" y="4501667"/>
              <a:ext cx="34508" cy="9510"/>
            </a:xfrm>
            <a:custGeom>
              <a:avLst/>
              <a:gdLst/>
              <a:ahLst/>
              <a:cxnLst/>
              <a:rect l="l" t="t" r="r" b="b"/>
              <a:pathLst>
                <a:path w="1085" h="299" extrusionOk="0">
                  <a:moveTo>
                    <a:pt x="167" y="1"/>
                  </a:moveTo>
                  <a:cubicBezTo>
                    <a:pt x="84" y="1"/>
                    <a:pt x="25" y="84"/>
                    <a:pt x="25" y="156"/>
                  </a:cubicBezTo>
                  <a:cubicBezTo>
                    <a:pt x="1" y="239"/>
                    <a:pt x="84" y="299"/>
                    <a:pt x="167" y="299"/>
                  </a:cubicBezTo>
                  <a:lnTo>
                    <a:pt x="929" y="299"/>
                  </a:lnTo>
                  <a:cubicBezTo>
                    <a:pt x="1025" y="299"/>
                    <a:pt x="1084" y="227"/>
                    <a:pt x="1084" y="156"/>
                  </a:cubicBezTo>
                  <a:cubicBezTo>
                    <a:pt x="1084" y="61"/>
                    <a:pt x="1001" y="1"/>
                    <a:pt x="9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2" name="Google Shape;782;p66"/>
            <p:cNvSpPr/>
            <p:nvPr/>
          </p:nvSpPr>
          <p:spPr>
            <a:xfrm>
              <a:off x="1563202" y="4513785"/>
              <a:ext cx="93570" cy="9510"/>
            </a:xfrm>
            <a:custGeom>
              <a:avLst/>
              <a:gdLst/>
              <a:ahLst/>
              <a:cxnLst/>
              <a:rect l="l" t="t" r="r" b="b"/>
              <a:pathLst>
                <a:path w="2942" h="299" extrusionOk="0">
                  <a:moveTo>
                    <a:pt x="167" y="1"/>
                  </a:moveTo>
                  <a:cubicBezTo>
                    <a:pt x="84" y="1"/>
                    <a:pt x="25" y="72"/>
                    <a:pt x="25" y="144"/>
                  </a:cubicBezTo>
                  <a:cubicBezTo>
                    <a:pt x="1" y="215"/>
                    <a:pt x="84" y="299"/>
                    <a:pt x="167" y="299"/>
                  </a:cubicBezTo>
                  <a:lnTo>
                    <a:pt x="2787" y="299"/>
                  </a:lnTo>
                  <a:cubicBezTo>
                    <a:pt x="2882" y="299"/>
                    <a:pt x="2942" y="215"/>
                    <a:pt x="2942" y="144"/>
                  </a:cubicBezTo>
                  <a:cubicBezTo>
                    <a:pt x="2942" y="61"/>
                    <a:pt x="2870" y="1"/>
                    <a:pt x="27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3" name="Google Shape;783;p66"/>
            <p:cNvSpPr/>
            <p:nvPr/>
          </p:nvSpPr>
          <p:spPr>
            <a:xfrm>
              <a:off x="1563202" y="4488055"/>
              <a:ext cx="10273" cy="9478"/>
            </a:xfrm>
            <a:custGeom>
              <a:avLst/>
              <a:gdLst/>
              <a:ahLst/>
              <a:cxnLst/>
              <a:rect l="l" t="t" r="r" b="b"/>
              <a:pathLst>
                <a:path w="323" h="298" extrusionOk="0">
                  <a:moveTo>
                    <a:pt x="167" y="0"/>
                  </a:moveTo>
                  <a:cubicBezTo>
                    <a:pt x="84" y="0"/>
                    <a:pt x="25" y="72"/>
                    <a:pt x="25" y="155"/>
                  </a:cubicBezTo>
                  <a:cubicBezTo>
                    <a:pt x="1" y="227"/>
                    <a:pt x="84" y="298"/>
                    <a:pt x="167" y="298"/>
                  </a:cubicBezTo>
                  <a:cubicBezTo>
                    <a:pt x="263" y="298"/>
                    <a:pt x="322" y="227"/>
                    <a:pt x="322" y="155"/>
                  </a:cubicBezTo>
                  <a:cubicBezTo>
                    <a:pt x="322" y="60"/>
                    <a:pt x="251" y="0"/>
                    <a:pt x="1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4" name="Google Shape;784;p66"/>
            <p:cNvSpPr/>
            <p:nvPr/>
          </p:nvSpPr>
          <p:spPr>
            <a:xfrm>
              <a:off x="1522682" y="4318025"/>
              <a:ext cx="141659" cy="37912"/>
            </a:xfrm>
            <a:custGeom>
              <a:avLst/>
              <a:gdLst/>
              <a:ahLst/>
              <a:cxnLst/>
              <a:rect l="l" t="t" r="r" b="b"/>
              <a:pathLst>
                <a:path w="4454" h="1192" extrusionOk="0">
                  <a:moveTo>
                    <a:pt x="4144" y="322"/>
                  </a:moveTo>
                  <a:lnTo>
                    <a:pt x="4144" y="893"/>
                  </a:lnTo>
                  <a:lnTo>
                    <a:pt x="298" y="893"/>
                  </a:lnTo>
                  <a:lnTo>
                    <a:pt x="298" y="322"/>
                  </a:lnTo>
                  <a:close/>
                  <a:moveTo>
                    <a:pt x="156" y="0"/>
                  </a:moveTo>
                  <a:cubicBezTo>
                    <a:pt x="60" y="0"/>
                    <a:pt x="1" y="84"/>
                    <a:pt x="1" y="155"/>
                  </a:cubicBezTo>
                  <a:lnTo>
                    <a:pt x="1" y="1048"/>
                  </a:lnTo>
                  <a:cubicBezTo>
                    <a:pt x="1" y="1132"/>
                    <a:pt x="72" y="1191"/>
                    <a:pt x="156" y="1191"/>
                  </a:cubicBezTo>
                  <a:lnTo>
                    <a:pt x="4299" y="1191"/>
                  </a:lnTo>
                  <a:cubicBezTo>
                    <a:pt x="4382" y="1191"/>
                    <a:pt x="4454" y="1132"/>
                    <a:pt x="4454" y="1048"/>
                  </a:cubicBezTo>
                  <a:lnTo>
                    <a:pt x="4454" y="155"/>
                  </a:lnTo>
                  <a:cubicBezTo>
                    <a:pt x="4454" y="60"/>
                    <a:pt x="4382" y="0"/>
                    <a:pt x="42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p67"/>
          <p:cNvSpPr txBox="1">
            <a:spLocks noGrp="1"/>
          </p:cNvSpPr>
          <p:nvPr>
            <p:ph type="title" idx="4294967295"/>
          </p:nvPr>
        </p:nvSpPr>
        <p:spPr>
          <a:xfrm>
            <a:off x="796200" y="2164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 sz="3300"/>
              <a:t>Conclusion</a:t>
            </a:r>
            <a:endParaRPr sz="3300"/>
          </a:p>
        </p:txBody>
      </p:sp>
      <p:sp>
        <p:nvSpPr>
          <p:cNvPr id="790" name="Google Shape;790;p67"/>
          <p:cNvSpPr txBox="1"/>
          <p:nvPr/>
        </p:nvSpPr>
        <p:spPr>
          <a:xfrm>
            <a:off x="1820177" y="2015406"/>
            <a:ext cx="7214100" cy="6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Increased accuracy but would need to consider other factors to generalise to other markets</a:t>
            </a:r>
            <a:endParaRPr sz="18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(eg.  Government policy - Singapore government’s revision of additional buyer stamp duty in December 2021 as part of cooling measures) </a:t>
            </a:r>
            <a:endParaRPr sz="1800" i="0" u="none" strike="noStrike" cap="none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grpSp>
        <p:nvGrpSpPr>
          <p:cNvPr id="791" name="Google Shape;791;p67"/>
          <p:cNvGrpSpPr/>
          <p:nvPr/>
        </p:nvGrpSpPr>
        <p:grpSpPr>
          <a:xfrm>
            <a:off x="823096" y="1713948"/>
            <a:ext cx="953555" cy="904146"/>
            <a:chOff x="5344610" y="670930"/>
            <a:chExt cx="937800" cy="974400"/>
          </a:xfrm>
        </p:grpSpPr>
        <p:sp>
          <p:nvSpPr>
            <p:cNvPr id="792" name="Google Shape;792;p67"/>
            <p:cNvSpPr/>
            <p:nvPr/>
          </p:nvSpPr>
          <p:spPr>
            <a:xfrm>
              <a:off x="5488600" y="783150"/>
              <a:ext cx="649800" cy="750000"/>
            </a:xfrm>
            <a:prstGeom prst="star6">
              <a:avLst>
                <a:gd name="adj" fmla="val 28868"/>
                <a:gd name="hf" fmla="val 11547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3" name="Google Shape;793;p67"/>
            <p:cNvSpPr/>
            <p:nvPr/>
          </p:nvSpPr>
          <p:spPr>
            <a:xfrm rot="1799850">
              <a:off x="5488586" y="783138"/>
              <a:ext cx="649849" cy="749983"/>
            </a:xfrm>
            <a:prstGeom prst="star6">
              <a:avLst>
                <a:gd name="adj" fmla="val 28868"/>
                <a:gd name="hf" fmla="val 11547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94" name="Google Shape;794;p67"/>
          <p:cNvSpPr txBox="1"/>
          <p:nvPr/>
        </p:nvSpPr>
        <p:spPr>
          <a:xfrm>
            <a:off x="1012643" y="1974333"/>
            <a:ext cx="574500" cy="38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1" i="0" u="none" strike="noStrike" cap="none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1</a:t>
            </a:r>
            <a:endParaRPr sz="2400" b="1" i="0" u="none" strike="noStrike" cap="none"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grpSp>
        <p:nvGrpSpPr>
          <p:cNvPr id="795" name="Google Shape;795;p67"/>
          <p:cNvGrpSpPr/>
          <p:nvPr/>
        </p:nvGrpSpPr>
        <p:grpSpPr>
          <a:xfrm>
            <a:off x="823101" y="3097626"/>
            <a:ext cx="953555" cy="904146"/>
            <a:chOff x="5344610" y="670930"/>
            <a:chExt cx="937800" cy="974400"/>
          </a:xfrm>
        </p:grpSpPr>
        <p:sp>
          <p:nvSpPr>
            <p:cNvPr id="796" name="Google Shape;796;p67"/>
            <p:cNvSpPr/>
            <p:nvPr/>
          </p:nvSpPr>
          <p:spPr>
            <a:xfrm>
              <a:off x="5488600" y="783150"/>
              <a:ext cx="649800" cy="750000"/>
            </a:xfrm>
            <a:prstGeom prst="star6">
              <a:avLst>
                <a:gd name="adj" fmla="val 28868"/>
                <a:gd name="hf" fmla="val 11547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7" name="Google Shape;797;p67"/>
            <p:cNvSpPr/>
            <p:nvPr/>
          </p:nvSpPr>
          <p:spPr>
            <a:xfrm rot="1799850">
              <a:off x="5488586" y="783138"/>
              <a:ext cx="649849" cy="749983"/>
            </a:xfrm>
            <a:prstGeom prst="star6">
              <a:avLst>
                <a:gd name="adj" fmla="val 28868"/>
                <a:gd name="hf" fmla="val 11547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98" name="Google Shape;798;p67"/>
          <p:cNvSpPr txBox="1"/>
          <p:nvPr/>
        </p:nvSpPr>
        <p:spPr>
          <a:xfrm>
            <a:off x="1012525" y="3358122"/>
            <a:ext cx="574500" cy="38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1" i="0" u="none" strike="noStrike" cap="none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2</a:t>
            </a:r>
            <a:endParaRPr sz="2400" b="1" i="0" u="none" strike="noStrike" cap="none"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cxnSp>
        <p:nvCxnSpPr>
          <p:cNvPr id="799" name="Google Shape;799;p67"/>
          <p:cNvCxnSpPr>
            <a:stCxn id="792" idx="2"/>
            <a:endCxn id="796" idx="5"/>
          </p:cNvCxnSpPr>
          <p:nvPr/>
        </p:nvCxnSpPr>
        <p:spPr>
          <a:xfrm>
            <a:off x="1299863" y="2514002"/>
            <a:ext cx="0" cy="687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800" name="Google Shape;800;p67"/>
          <p:cNvSpPr txBox="1"/>
          <p:nvPr/>
        </p:nvSpPr>
        <p:spPr>
          <a:xfrm>
            <a:off x="1820179" y="3323009"/>
            <a:ext cx="5038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Narrowed down the features from 82 to 16 </a:t>
            </a:r>
            <a:endParaRPr sz="1800" i="0" u="none" strike="noStrike" cap="none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68"/>
          <p:cNvSpPr txBox="1">
            <a:spLocks noGrp="1"/>
          </p:cNvSpPr>
          <p:nvPr>
            <p:ph type="title" idx="4294967295"/>
          </p:nvPr>
        </p:nvSpPr>
        <p:spPr>
          <a:xfrm>
            <a:off x="796200" y="2164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 sz="3300"/>
              <a:t>Recommendations </a:t>
            </a:r>
            <a:endParaRPr sz="3300"/>
          </a:p>
        </p:txBody>
      </p:sp>
      <p:sp>
        <p:nvSpPr>
          <p:cNvPr id="806" name="Google Shape;806;p68"/>
          <p:cNvSpPr txBox="1"/>
          <p:nvPr/>
        </p:nvSpPr>
        <p:spPr>
          <a:xfrm>
            <a:off x="2225947" y="1346525"/>
            <a:ext cx="2699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grpSp>
        <p:nvGrpSpPr>
          <p:cNvPr id="807" name="Google Shape;807;p68"/>
          <p:cNvGrpSpPr/>
          <p:nvPr/>
        </p:nvGrpSpPr>
        <p:grpSpPr>
          <a:xfrm>
            <a:off x="1356334" y="1180545"/>
            <a:ext cx="870185" cy="904146"/>
            <a:chOff x="5344610" y="670930"/>
            <a:chExt cx="937800" cy="974400"/>
          </a:xfrm>
        </p:grpSpPr>
        <p:sp>
          <p:nvSpPr>
            <p:cNvPr id="808" name="Google Shape;808;p68"/>
            <p:cNvSpPr/>
            <p:nvPr/>
          </p:nvSpPr>
          <p:spPr>
            <a:xfrm>
              <a:off x="5488600" y="783150"/>
              <a:ext cx="649800" cy="750000"/>
            </a:xfrm>
            <a:prstGeom prst="star6">
              <a:avLst>
                <a:gd name="adj" fmla="val 28868"/>
                <a:gd name="hf" fmla="val 11547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9" name="Google Shape;809;p68"/>
            <p:cNvSpPr/>
            <p:nvPr/>
          </p:nvSpPr>
          <p:spPr>
            <a:xfrm rot="1799850">
              <a:off x="5488586" y="783138"/>
              <a:ext cx="649849" cy="749983"/>
            </a:xfrm>
            <a:prstGeom prst="star6">
              <a:avLst>
                <a:gd name="adj" fmla="val 28868"/>
                <a:gd name="hf" fmla="val 11547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10" name="Google Shape;810;p68"/>
          <p:cNvSpPr txBox="1"/>
          <p:nvPr/>
        </p:nvSpPr>
        <p:spPr>
          <a:xfrm>
            <a:off x="1529471" y="1440927"/>
            <a:ext cx="524400" cy="38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1" i="0" u="none" strike="noStrike" cap="none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1</a:t>
            </a:r>
            <a:endParaRPr sz="2400" b="1" i="0" u="none" strike="noStrike" cap="none"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grpSp>
        <p:nvGrpSpPr>
          <p:cNvPr id="811" name="Google Shape;811;p68"/>
          <p:cNvGrpSpPr/>
          <p:nvPr/>
        </p:nvGrpSpPr>
        <p:grpSpPr>
          <a:xfrm>
            <a:off x="1356339" y="2411819"/>
            <a:ext cx="870185" cy="904146"/>
            <a:chOff x="5344610" y="670930"/>
            <a:chExt cx="937800" cy="974400"/>
          </a:xfrm>
        </p:grpSpPr>
        <p:sp>
          <p:nvSpPr>
            <p:cNvPr id="812" name="Google Shape;812;p68"/>
            <p:cNvSpPr/>
            <p:nvPr/>
          </p:nvSpPr>
          <p:spPr>
            <a:xfrm>
              <a:off x="5488600" y="783150"/>
              <a:ext cx="649800" cy="750000"/>
            </a:xfrm>
            <a:prstGeom prst="star6">
              <a:avLst>
                <a:gd name="adj" fmla="val 28868"/>
                <a:gd name="hf" fmla="val 11547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3" name="Google Shape;813;p68"/>
            <p:cNvSpPr/>
            <p:nvPr/>
          </p:nvSpPr>
          <p:spPr>
            <a:xfrm rot="1799850">
              <a:off x="5488586" y="783138"/>
              <a:ext cx="649849" cy="749983"/>
            </a:xfrm>
            <a:prstGeom prst="star6">
              <a:avLst>
                <a:gd name="adj" fmla="val 28868"/>
                <a:gd name="hf" fmla="val 11547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14" name="Google Shape;814;p68"/>
          <p:cNvSpPr txBox="1"/>
          <p:nvPr/>
        </p:nvSpPr>
        <p:spPr>
          <a:xfrm>
            <a:off x="1529364" y="2672313"/>
            <a:ext cx="524400" cy="38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1" i="0" u="none" strike="noStrike" cap="none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2</a:t>
            </a:r>
            <a:endParaRPr sz="2400" b="1" i="0" u="none" strike="noStrike" cap="none"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cxnSp>
        <p:nvCxnSpPr>
          <p:cNvPr id="815" name="Google Shape;815;p68"/>
          <p:cNvCxnSpPr>
            <a:stCxn id="808" idx="2"/>
            <a:endCxn id="812" idx="5"/>
          </p:cNvCxnSpPr>
          <p:nvPr/>
        </p:nvCxnSpPr>
        <p:spPr>
          <a:xfrm>
            <a:off x="1791417" y="1980598"/>
            <a:ext cx="0" cy="535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816" name="Google Shape;816;p68"/>
          <p:cNvSpPr txBox="1"/>
          <p:nvPr/>
        </p:nvSpPr>
        <p:spPr>
          <a:xfrm>
            <a:off x="2225950" y="2589375"/>
            <a:ext cx="6455700" cy="8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Include features from external sources </a:t>
            </a:r>
            <a:endParaRPr sz="18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(e.g., timestamp related to sale, mortgage interest rates at time of sale, Iowa population growth, employment figures)</a:t>
            </a:r>
            <a:r>
              <a:rPr lang="en" sz="18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 </a:t>
            </a:r>
            <a:endParaRPr sz="1800" i="0" u="none" strike="noStrike" cap="none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817" name="Google Shape;817;p68"/>
          <p:cNvSpPr txBox="1"/>
          <p:nvPr/>
        </p:nvSpPr>
        <p:spPr>
          <a:xfrm>
            <a:off x="2225951" y="1358725"/>
            <a:ext cx="3430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Collect more recent data </a:t>
            </a:r>
            <a:endParaRPr sz="1800" i="0" u="none" strike="noStrike" cap="none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grpSp>
        <p:nvGrpSpPr>
          <p:cNvPr id="818" name="Google Shape;818;p68"/>
          <p:cNvGrpSpPr/>
          <p:nvPr/>
        </p:nvGrpSpPr>
        <p:grpSpPr>
          <a:xfrm>
            <a:off x="1489208" y="3876834"/>
            <a:ext cx="736749" cy="702954"/>
            <a:chOff x="3853431" y="3878160"/>
            <a:chExt cx="338657" cy="358357"/>
          </a:xfrm>
        </p:grpSpPr>
        <p:sp>
          <p:nvSpPr>
            <p:cNvPr id="819" name="Google Shape;819;p68"/>
            <p:cNvSpPr/>
            <p:nvPr/>
          </p:nvSpPr>
          <p:spPr>
            <a:xfrm>
              <a:off x="3853431" y="4007022"/>
              <a:ext cx="195232" cy="229495"/>
            </a:xfrm>
            <a:custGeom>
              <a:avLst/>
              <a:gdLst/>
              <a:ahLst/>
              <a:cxnLst/>
              <a:rect l="l" t="t" r="r" b="b"/>
              <a:pathLst>
                <a:path w="7601" h="8935" extrusionOk="0">
                  <a:moveTo>
                    <a:pt x="745" y="5398"/>
                  </a:moveTo>
                  <a:lnTo>
                    <a:pt x="2172" y="6825"/>
                  </a:lnTo>
                  <a:lnTo>
                    <a:pt x="1676" y="6949"/>
                  </a:lnTo>
                  <a:lnTo>
                    <a:pt x="652" y="5894"/>
                  </a:lnTo>
                  <a:lnTo>
                    <a:pt x="745" y="5398"/>
                  </a:lnTo>
                  <a:close/>
                  <a:moveTo>
                    <a:pt x="2296" y="1"/>
                  </a:moveTo>
                  <a:lnTo>
                    <a:pt x="1397" y="3227"/>
                  </a:lnTo>
                  <a:lnTo>
                    <a:pt x="1" y="4623"/>
                  </a:lnTo>
                  <a:lnTo>
                    <a:pt x="373" y="5026"/>
                  </a:lnTo>
                  <a:lnTo>
                    <a:pt x="187" y="6019"/>
                  </a:lnTo>
                  <a:lnTo>
                    <a:pt x="1521" y="7352"/>
                  </a:lnTo>
                  <a:lnTo>
                    <a:pt x="2513" y="7166"/>
                  </a:lnTo>
                  <a:lnTo>
                    <a:pt x="2886" y="7538"/>
                  </a:lnTo>
                  <a:lnTo>
                    <a:pt x="3227" y="7166"/>
                  </a:lnTo>
                  <a:lnTo>
                    <a:pt x="4995" y="8934"/>
                  </a:lnTo>
                  <a:lnTo>
                    <a:pt x="6732" y="8934"/>
                  </a:lnTo>
                  <a:lnTo>
                    <a:pt x="6732" y="8438"/>
                  </a:lnTo>
                  <a:lnTo>
                    <a:pt x="6050" y="7756"/>
                  </a:lnTo>
                  <a:lnTo>
                    <a:pt x="5771" y="8035"/>
                  </a:lnTo>
                  <a:lnTo>
                    <a:pt x="6236" y="8531"/>
                  </a:lnTo>
                  <a:lnTo>
                    <a:pt x="5181" y="8531"/>
                  </a:lnTo>
                  <a:lnTo>
                    <a:pt x="3537" y="6887"/>
                  </a:lnTo>
                  <a:lnTo>
                    <a:pt x="4033" y="6360"/>
                  </a:lnTo>
                  <a:lnTo>
                    <a:pt x="4840" y="7135"/>
                  </a:lnTo>
                  <a:lnTo>
                    <a:pt x="5119" y="6856"/>
                  </a:lnTo>
                  <a:lnTo>
                    <a:pt x="4344" y="6081"/>
                  </a:lnTo>
                  <a:lnTo>
                    <a:pt x="7601" y="5305"/>
                  </a:lnTo>
                  <a:lnTo>
                    <a:pt x="3630" y="1335"/>
                  </a:lnTo>
                  <a:lnTo>
                    <a:pt x="3320" y="1614"/>
                  </a:lnTo>
                  <a:lnTo>
                    <a:pt x="6794" y="5088"/>
                  </a:lnTo>
                  <a:lnTo>
                    <a:pt x="4095" y="5739"/>
                  </a:lnTo>
                  <a:lnTo>
                    <a:pt x="2886" y="6949"/>
                  </a:lnTo>
                  <a:lnTo>
                    <a:pt x="559" y="4623"/>
                  </a:lnTo>
                  <a:lnTo>
                    <a:pt x="1738" y="3444"/>
                  </a:lnTo>
                  <a:lnTo>
                    <a:pt x="2513" y="776"/>
                  </a:lnTo>
                  <a:lnTo>
                    <a:pt x="3041" y="1304"/>
                  </a:lnTo>
                  <a:lnTo>
                    <a:pt x="3320" y="1024"/>
                  </a:lnTo>
                  <a:lnTo>
                    <a:pt x="229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0" name="Google Shape;820;p68"/>
            <p:cNvSpPr/>
            <p:nvPr/>
          </p:nvSpPr>
          <p:spPr>
            <a:xfrm>
              <a:off x="3957815" y="4089085"/>
              <a:ext cx="15154" cy="15180"/>
            </a:xfrm>
            <a:custGeom>
              <a:avLst/>
              <a:gdLst/>
              <a:ahLst/>
              <a:cxnLst/>
              <a:rect l="l" t="t" r="r" b="b"/>
              <a:pathLst>
                <a:path w="590" h="591" extrusionOk="0">
                  <a:moveTo>
                    <a:pt x="280" y="1"/>
                  </a:moveTo>
                  <a:lnTo>
                    <a:pt x="0" y="280"/>
                  </a:lnTo>
                  <a:lnTo>
                    <a:pt x="280" y="590"/>
                  </a:lnTo>
                  <a:lnTo>
                    <a:pt x="590" y="280"/>
                  </a:lnTo>
                  <a:lnTo>
                    <a:pt x="28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1" name="Google Shape;821;p68"/>
            <p:cNvSpPr/>
            <p:nvPr/>
          </p:nvSpPr>
          <p:spPr>
            <a:xfrm>
              <a:off x="3942687" y="4073957"/>
              <a:ext cx="15154" cy="15154"/>
            </a:xfrm>
            <a:custGeom>
              <a:avLst/>
              <a:gdLst/>
              <a:ahLst/>
              <a:cxnLst/>
              <a:rect l="l" t="t" r="r" b="b"/>
              <a:pathLst>
                <a:path w="590" h="590" extrusionOk="0">
                  <a:moveTo>
                    <a:pt x="310" y="0"/>
                  </a:moveTo>
                  <a:lnTo>
                    <a:pt x="0" y="311"/>
                  </a:lnTo>
                  <a:lnTo>
                    <a:pt x="310" y="590"/>
                  </a:lnTo>
                  <a:lnTo>
                    <a:pt x="589" y="311"/>
                  </a:lnTo>
                  <a:lnTo>
                    <a:pt x="31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2" name="Google Shape;822;p68"/>
            <p:cNvSpPr/>
            <p:nvPr/>
          </p:nvSpPr>
          <p:spPr>
            <a:xfrm>
              <a:off x="3986505" y="4191080"/>
              <a:ext cx="14358" cy="15154"/>
            </a:xfrm>
            <a:custGeom>
              <a:avLst/>
              <a:gdLst/>
              <a:ahLst/>
              <a:cxnLst/>
              <a:rect l="l" t="t" r="r" b="b"/>
              <a:pathLst>
                <a:path w="559" h="590" extrusionOk="0">
                  <a:moveTo>
                    <a:pt x="279" y="0"/>
                  </a:moveTo>
                  <a:lnTo>
                    <a:pt x="0" y="310"/>
                  </a:lnTo>
                  <a:lnTo>
                    <a:pt x="279" y="590"/>
                  </a:lnTo>
                  <a:lnTo>
                    <a:pt x="558" y="310"/>
                  </a:lnTo>
                  <a:lnTo>
                    <a:pt x="2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3" name="Google Shape;823;p68"/>
            <p:cNvSpPr/>
            <p:nvPr/>
          </p:nvSpPr>
          <p:spPr>
            <a:xfrm>
              <a:off x="3994468" y="3878160"/>
              <a:ext cx="197620" cy="195822"/>
            </a:xfrm>
            <a:custGeom>
              <a:avLst/>
              <a:gdLst/>
              <a:ahLst/>
              <a:cxnLst/>
              <a:rect l="l" t="t" r="r" b="b"/>
              <a:pathLst>
                <a:path w="7694" h="7624" extrusionOk="0">
                  <a:moveTo>
                    <a:pt x="3281" y="0"/>
                  </a:moveTo>
                  <a:cubicBezTo>
                    <a:pt x="1579" y="0"/>
                    <a:pt x="0" y="1366"/>
                    <a:pt x="0" y="3281"/>
                  </a:cubicBezTo>
                  <a:lnTo>
                    <a:pt x="0" y="7623"/>
                  </a:lnTo>
                  <a:lnTo>
                    <a:pt x="1551" y="6072"/>
                  </a:lnTo>
                  <a:cubicBezTo>
                    <a:pt x="2079" y="6383"/>
                    <a:pt x="2668" y="6538"/>
                    <a:pt x="3288" y="6538"/>
                  </a:cubicBezTo>
                  <a:cubicBezTo>
                    <a:pt x="6297" y="6538"/>
                    <a:pt x="7693" y="2784"/>
                    <a:pt x="5398" y="830"/>
                  </a:cubicBezTo>
                  <a:lnTo>
                    <a:pt x="5398" y="799"/>
                  </a:lnTo>
                  <a:lnTo>
                    <a:pt x="5150" y="1109"/>
                  </a:lnTo>
                  <a:cubicBezTo>
                    <a:pt x="6359" y="2102"/>
                    <a:pt x="6514" y="3901"/>
                    <a:pt x="5522" y="5142"/>
                  </a:cubicBezTo>
                  <a:cubicBezTo>
                    <a:pt x="4966" y="5819"/>
                    <a:pt x="4158" y="6166"/>
                    <a:pt x="3336" y="6166"/>
                  </a:cubicBezTo>
                  <a:cubicBezTo>
                    <a:pt x="2690" y="6166"/>
                    <a:pt x="2036" y="5951"/>
                    <a:pt x="1489" y="5514"/>
                  </a:cubicBezTo>
                  <a:lnTo>
                    <a:pt x="404" y="6600"/>
                  </a:lnTo>
                  <a:lnTo>
                    <a:pt x="404" y="3281"/>
                  </a:lnTo>
                  <a:cubicBezTo>
                    <a:pt x="404" y="1597"/>
                    <a:pt x="1793" y="410"/>
                    <a:pt x="3284" y="410"/>
                  </a:cubicBezTo>
                  <a:cubicBezTo>
                    <a:pt x="3798" y="410"/>
                    <a:pt x="4323" y="551"/>
                    <a:pt x="4808" y="861"/>
                  </a:cubicBezTo>
                  <a:lnTo>
                    <a:pt x="5025" y="520"/>
                  </a:lnTo>
                  <a:cubicBezTo>
                    <a:pt x="4469" y="162"/>
                    <a:pt x="3868" y="0"/>
                    <a:pt x="32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4" name="Google Shape;824;p68"/>
            <p:cNvSpPr/>
            <p:nvPr/>
          </p:nvSpPr>
          <p:spPr>
            <a:xfrm>
              <a:off x="4025546" y="3905849"/>
              <a:ext cx="105180" cy="104384"/>
            </a:xfrm>
            <a:custGeom>
              <a:avLst/>
              <a:gdLst/>
              <a:ahLst/>
              <a:cxnLst/>
              <a:rect l="l" t="t" r="r" b="b"/>
              <a:pathLst>
                <a:path w="4095" h="4064" extrusionOk="0">
                  <a:moveTo>
                    <a:pt x="2047" y="0"/>
                  </a:moveTo>
                  <a:lnTo>
                    <a:pt x="651" y="1210"/>
                  </a:lnTo>
                  <a:lnTo>
                    <a:pt x="0" y="1210"/>
                  </a:lnTo>
                  <a:lnTo>
                    <a:pt x="0" y="2420"/>
                  </a:lnTo>
                  <a:lnTo>
                    <a:pt x="403" y="2420"/>
                  </a:lnTo>
                  <a:lnTo>
                    <a:pt x="403" y="4064"/>
                  </a:lnTo>
                  <a:lnTo>
                    <a:pt x="3691" y="4064"/>
                  </a:lnTo>
                  <a:lnTo>
                    <a:pt x="3691" y="3257"/>
                  </a:lnTo>
                  <a:lnTo>
                    <a:pt x="3288" y="3257"/>
                  </a:lnTo>
                  <a:lnTo>
                    <a:pt x="3288" y="3661"/>
                  </a:lnTo>
                  <a:lnTo>
                    <a:pt x="838" y="3661"/>
                  </a:lnTo>
                  <a:lnTo>
                    <a:pt x="838" y="2017"/>
                  </a:lnTo>
                  <a:lnTo>
                    <a:pt x="434" y="2017"/>
                  </a:lnTo>
                  <a:lnTo>
                    <a:pt x="434" y="1613"/>
                  </a:lnTo>
                  <a:lnTo>
                    <a:pt x="838" y="1613"/>
                  </a:lnTo>
                  <a:lnTo>
                    <a:pt x="2047" y="528"/>
                  </a:lnTo>
                  <a:lnTo>
                    <a:pt x="3288" y="1613"/>
                  </a:lnTo>
                  <a:lnTo>
                    <a:pt x="3691" y="1613"/>
                  </a:lnTo>
                  <a:lnTo>
                    <a:pt x="3691" y="2017"/>
                  </a:lnTo>
                  <a:lnTo>
                    <a:pt x="3288" y="2017"/>
                  </a:lnTo>
                  <a:lnTo>
                    <a:pt x="3288" y="2823"/>
                  </a:lnTo>
                  <a:lnTo>
                    <a:pt x="3691" y="2823"/>
                  </a:lnTo>
                  <a:lnTo>
                    <a:pt x="3691" y="2420"/>
                  </a:lnTo>
                  <a:lnTo>
                    <a:pt x="4095" y="2420"/>
                  </a:lnTo>
                  <a:lnTo>
                    <a:pt x="4095" y="1210"/>
                  </a:lnTo>
                  <a:lnTo>
                    <a:pt x="3412" y="1210"/>
                  </a:lnTo>
                  <a:lnTo>
                    <a:pt x="20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5" name="Google Shape;825;p68"/>
            <p:cNvSpPr/>
            <p:nvPr/>
          </p:nvSpPr>
          <p:spPr>
            <a:xfrm>
              <a:off x="4057396" y="3952056"/>
              <a:ext cx="10402" cy="11173"/>
            </a:xfrm>
            <a:custGeom>
              <a:avLst/>
              <a:gdLst/>
              <a:ahLst/>
              <a:cxnLst/>
              <a:rect l="l" t="t" r="r" b="b"/>
              <a:pathLst>
                <a:path w="405" h="435" extrusionOk="0">
                  <a:moveTo>
                    <a:pt x="1" y="1"/>
                  </a:moveTo>
                  <a:lnTo>
                    <a:pt x="1" y="435"/>
                  </a:lnTo>
                  <a:lnTo>
                    <a:pt x="404" y="435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26" name="Google Shape;826;p68"/>
          <p:cNvSpPr txBox="1"/>
          <p:nvPr/>
        </p:nvSpPr>
        <p:spPr>
          <a:xfrm>
            <a:off x="2225950" y="3884775"/>
            <a:ext cx="5867100" cy="8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Create an app for a seamless experience!</a:t>
            </a:r>
            <a:endParaRPr sz="1800" i="0" u="none" strike="noStrike" cap="none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p69"/>
          <p:cNvSpPr txBox="1">
            <a:spLocks noGrp="1"/>
          </p:cNvSpPr>
          <p:nvPr>
            <p:ph type="ctrTitle"/>
          </p:nvPr>
        </p:nvSpPr>
        <p:spPr>
          <a:xfrm>
            <a:off x="342900" y="1569225"/>
            <a:ext cx="5274600" cy="18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 sz="6000"/>
              <a:t>Questions?</a:t>
            </a:r>
            <a:endParaRPr sz="6000"/>
          </a:p>
        </p:txBody>
      </p:sp>
      <p:cxnSp>
        <p:nvCxnSpPr>
          <p:cNvPr id="832" name="Google Shape;832;p69"/>
          <p:cNvCxnSpPr/>
          <p:nvPr/>
        </p:nvCxnSpPr>
        <p:spPr>
          <a:xfrm>
            <a:off x="5227825" y="-3600"/>
            <a:ext cx="0" cy="5150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33" name="Google Shape;833;p69"/>
          <p:cNvCxnSpPr/>
          <p:nvPr/>
        </p:nvCxnSpPr>
        <p:spPr>
          <a:xfrm>
            <a:off x="0" y="535000"/>
            <a:ext cx="5227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34" name="Google Shape;834;p69"/>
          <p:cNvCxnSpPr/>
          <p:nvPr/>
        </p:nvCxnSpPr>
        <p:spPr>
          <a:xfrm>
            <a:off x="25" y="4608500"/>
            <a:ext cx="5227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835" name="Google Shape;835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34300" y="1060075"/>
            <a:ext cx="3221699" cy="3221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p70"/>
          <p:cNvSpPr txBox="1">
            <a:spLocks noGrp="1"/>
          </p:cNvSpPr>
          <p:nvPr>
            <p:ph type="ctrTitle"/>
          </p:nvPr>
        </p:nvSpPr>
        <p:spPr>
          <a:xfrm>
            <a:off x="1028700" y="1569225"/>
            <a:ext cx="3639000" cy="18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 sz="7000"/>
              <a:t>Thank you!</a:t>
            </a:r>
            <a:endParaRPr sz="7000"/>
          </a:p>
        </p:txBody>
      </p:sp>
      <p:cxnSp>
        <p:nvCxnSpPr>
          <p:cNvPr id="841" name="Google Shape;841;p70"/>
          <p:cNvCxnSpPr/>
          <p:nvPr/>
        </p:nvCxnSpPr>
        <p:spPr>
          <a:xfrm>
            <a:off x="5227825" y="-3600"/>
            <a:ext cx="0" cy="5150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42" name="Google Shape;842;p70"/>
          <p:cNvCxnSpPr/>
          <p:nvPr/>
        </p:nvCxnSpPr>
        <p:spPr>
          <a:xfrm>
            <a:off x="0" y="535000"/>
            <a:ext cx="5227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43" name="Google Shape;843;p70"/>
          <p:cNvCxnSpPr/>
          <p:nvPr/>
        </p:nvCxnSpPr>
        <p:spPr>
          <a:xfrm>
            <a:off x="25" y="4608500"/>
            <a:ext cx="5227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844" name="Google Shape;844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27300" y="896525"/>
            <a:ext cx="2746050" cy="3028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2"/>
          <p:cNvSpPr txBox="1">
            <a:spLocks noGrp="1"/>
          </p:cNvSpPr>
          <p:nvPr>
            <p:ph type="subTitle" idx="1"/>
          </p:nvPr>
        </p:nvSpPr>
        <p:spPr>
          <a:xfrm>
            <a:off x="3816000" y="3235975"/>
            <a:ext cx="4360200" cy="4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Where and what we are trying to solve</a:t>
            </a:r>
            <a:endParaRPr/>
          </a:p>
        </p:txBody>
      </p:sp>
      <p:sp>
        <p:nvSpPr>
          <p:cNvPr id="307" name="Google Shape;307;p32"/>
          <p:cNvSpPr txBox="1">
            <a:spLocks noGrp="1"/>
          </p:cNvSpPr>
          <p:nvPr>
            <p:ph type="title"/>
          </p:nvPr>
        </p:nvSpPr>
        <p:spPr>
          <a:xfrm>
            <a:off x="3816000" y="2283425"/>
            <a:ext cx="51240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"/>
              <a:t>Background </a:t>
            </a:r>
            <a:endParaRPr/>
          </a:p>
        </p:txBody>
      </p:sp>
      <p:sp>
        <p:nvSpPr>
          <p:cNvPr id="308" name="Google Shape;308;p32"/>
          <p:cNvSpPr txBox="1">
            <a:spLocks noGrp="1"/>
          </p:cNvSpPr>
          <p:nvPr>
            <p:ph type="title" idx="2"/>
          </p:nvPr>
        </p:nvSpPr>
        <p:spPr>
          <a:xfrm>
            <a:off x="3816000" y="1441625"/>
            <a:ext cx="31509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01.</a:t>
            </a:r>
            <a:endParaRPr/>
          </a:p>
        </p:txBody>
      </p:sp>
      <p:cxnSp>
        <p:nvCxnSpPr>
          <p:cNvPr id="309" name="Google Shape;309;p32"/>
          <p:cNvCxnSpPr/>
          <p:nvPr/>
        </p:nvCxnSpPr>
        <p:spPr>
          <a:xfrm>
            <a:off x="3609613" y="-3600"/>
            <a:ext cx="0" cy="5150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10" name="Google Shape;310;p32"/>
          <p:cNvSpPr txBox="1"/>
          <p:nvPr/>
        </p:nvSpPr>
        <p:spPr>
          <a:xfrm>
            <a:off x="6961976" y="160350"/>
            <a:ext cx="15567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1" i="0" u="none" strike="noStrike" cap="none">
              <a:solidFill>
                <a:srgbClr val="000000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cxnSp>
        <p:nvCxnSpPr>
          <p:cNvPr id="311" name="Google Shape;311;p32"/>
          <p:cNvCxnSpPr/>
          <p:nvPr/>
        </p:nvCxnSpPr>
        <p:spPr>
          <a:xfrm rot="10800000">
            <a:off x="3609800" y="535000"/>
            <a:ext cx="5575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2" name="Google Shape;312;p32"/>
          <p:cNvCxnSpPr/>
          <p:nvPr/>
        </p:nvCxnSpPr>
        <p:spPr>
          <a:xfrm rot="10800000">
            <a:off x="3609773" y="4608500"/>
            <a:ext cx="5575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13" name="Google Shape;313;p32"/>
          <p:cNvSpPr/>
          <p:nvPr/>
        </p:nvSpPr>
        <p:spPr>
          <a:xfrm rot="3079472">
            <a:off x="2514359" y="4265741"/>
            <a:ext cx="685540" cy="685540"/>
          </a:xfrm>
          <a:prstGeom prst="star4">
            <a:avLst>
              <a:gd name="adj" fmla="val 125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4" name="Google Shape;31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1050" y="1517551"/>
            <a:ext cx="2127225" cy="210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3"/>
          <p:cNvSpPr/>
          <p:nvPr/>
        </p:nvSpPr>
        <p:spPr>
          <a:xfrm>
            <a:off x="1247700" y="809050"/>
            <a:ext cx="2276100" cy="1249500"/>
          </a:xfrm>
          <a:prstGeom prst="wedgeRoundRectCallout">
            <a:avLst>
              <a:gd name="adj1" fmla="val -20833"/>
              <a:gd name="adj2" fmla="val 62500"/>
              <a:gd name="adj3" fmla="val 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anrope"/>
                <a:ea typeface="Manrope"/>
                <a:cs typeface="Manrope"/>
                <a:sym typeface="Manrope"/>
              </a:rPr>
              <a:t>I literally spend 4 hours trying to come up with a  price but my buyer is still not satisfied..</a:t>
            </a:r>
            <a:endParaRPr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320" name="Google Shape;320;p33"/>
          <p:cNvSpPr/>
          <p:nvPr/>
        </p:nvSpPr>
        <p:spPr>
          <a:xfrm>
            <a:off x="3930875" y="809050"/>
            <a:ext cx="2276100" cy="1249500"/>
          </a:xfrm>
          <a:prstGeom prst="wedgeRoundRectCallout">
            <a:avLst>
              <a:gd name="adj1" fmla="val -20833"/>
              <a:gd name="adj2" fmla="val 62500"/>
              <a:gd name="adj3" fmla="val 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anrope"/>
                <a:ea typeface="Manrope"/>
                <a:cs typeface="Manrope"/>
                <a:sym typeface="Manrope"/>
              </a:rPr>
              <a:t>All I do is look through the properties listed online, but I’m still lost…  </a:t>
            </a:r>
            <a:endParaRPr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321" name="Google Shape;321;p33"/>
          <p:cNvSpPr txBox="1"/>
          <p:nvPr/>
        </p:nvSpPr>
        <p:spPr>
          <a:xfrm>
            <a:off x="2655425" y="211987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22" name="Google Shape;32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7701" y="2278029"/>
            <a:ext cx="1295600" cy="213462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54150" y="2305800"/>
            <a:ext cx="1540500" cy="2079050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33"/>
          <p:cNvSpPr/>
          <p:nvPr/>
        </p:nvSpPr>
        <p:spPr>
          <a:xfrm>
            <a:off x="6595575" y="809050"/>
            <a:ext cx="2276100" cy="1249500"/>
          </a:xfrm>
          <a:prstGeom prst="wedgeRoundRectCallout">
            <a:avLst>
              <a:gd name="adj1" fmla="val -20833"/>
              <a:gd name="adj2" fmla="val 62500"/>
              <a:gd name="adj3" fmla="val 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anrope"/>
                <a:ea typeface="Manrope"/>
                <a:cs typeface="Manrope"/>
                <a:sym typeface="Manrope"/>
              </a:rPr>
              <a:t>There are just way too many features to consider all the time…</a:t>
            </a:r>
            <a:endParaRPr/>
          </a:p>
        </p:txBody>
      </p:sp>
      <p:pic>
        <p:nvPicPr>
          <p:cNvPr id="325" name="Google Shape;325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25875" y="2317150"/>
            <a:ext cx="1733001" cy="2019300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33"/>
          <p:cNvSpPr txBox="1"/>
          <p:nvPr/>
        </p:nvSpPr>
        <p:spPr>
          <a:xfrm>
            <a:off x="1171475" y="4438500"/>
            <a:ext cx="17331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anrope"/>
                <a:ea typeface="Manrope"/>
                <a:cs typeface="Manrope"/>
                <a:sym typeface="Manrope"/>
              </a:rPr>
              <a:t>Aileen</a:t>
            </a:r>
            <a:endParaRPr>
              <a:latin typeface="Manrope"/>
              <a:ea typeface="Manrope"/>
              <a:cs typeface="Manrope"/>
              <a:sym typeface="Manrope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anrope"/>
                <a:ea typeface="Manrope"/>
                <a:cs typeface="Manrope"/>
                <a:sym typeface="Manrope"/>
              </a:rPr>
              <a:t>2 years experience</a:t>
            </a:r>
            <a:endParaRPr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327" name="Google Shape;327;p33"/>
          <p:cNvSpPr txBox="1"/>
          <p:nvPr/>
        </p:nvSpPr>
        <p:spPr>
          <a:xfrm>
            <a:off x="3962475" y="4438500"/>
            <a:ext cx="18123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anrope"/>
                <a:ea typeface="Manrope"/>
                <a:cs typeface="Manrope"/>
                <a:sym typeface="Manrope"/>
              </a:rPr>
              <a:t>Susan</a:t>
            </a:r>
            <a:endParaRPr>
              <a:latin typeface="Manrope"/>
              <a:ea typeface="Manrope"/>
              <a:cs typeface="Manrope"/>
              <a:sym typeface="Manrope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anrope"/>
                <a:ea typeface="Manrope"/>
                <a:cs typeface="Manrope"/>
                <a:sym typeface="Manrope"/>
              </a:rPr>
              <a:t>8 years experience</a:t>
            </a:r>
            <a:endParaRPr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328" name="Google Shape;328;p33"/>
          <p:cNvSpPr txBox="1"/>
          <p:nvPr/>
        </p:nvSpPr>
        <p:spPr>
          <a:xfrm>
            <a:off x="6451675" y="4438500"/>
            <a:ext cx="2145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anrope"/>
                <a:ea typeface="Manrope"/>
                <a:cs typeface="Manrope"/>
                <a:sym typeface="Manrope"/>
              </a:rPr>
              <a:t>Matthew</a:t>
            </a:r>
            <a:endParaRPr>
              <a:latin typeface="Manrope"/>
              <a:ea typeface="Manrope"/>
              <a:cs typeface="Manrope"/>
              <a:sym typeface="Manrope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anrope"/>
                <a:ea typeface="Manrope"/>
                <a:cs typeface="Manrope"/>
                <a:sym typeface="Manrope"/>
              </a:rPr>
              <a:t>10 years experience</a:t>
            </a:r>
            <a:endParaRPr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329" name="Google Shape;329;p33"/>
          <p:cNvSpPr txBox="1"/>
          <p:nvPr/>
        </p:nvSpPr>
        <p:spPr>
          <a:xfrm>
            <a:off x="948600" y="135675"/>
            <a:ext cx="76557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rPr>
              <a:t>Employee Personas</a:t>
            </a:r>
            <a:endParaRPr sz="3300">
              <a:solidFill>
                <a:schemeClr val="dk1"/>
              </a:solidFill>
              <a:latin typeface="Manrope ExtraBold"/>
              <a:ea typeface="Manrope ExtraBold"/>
              <a:cs typeface="Manrope ExtraBold"/>
              <a:sym typeface="Manrope Extra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4"/>
          <p:cNvSpPr txBox="1">
            <a:spLocks noGrp="1"/>
          </p:cNvSpPr>
          <p:nvPr>
            <p:ph type="body" idx="4294967295"/>
          </p:nvPr>
        </p:nvSpPr>
        <p:spPr>
          <a:xfrm>
            <a:off x="1027625" y="2240675"/>
            <a:ext cx="4934700" cy="131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00"/>
                </a:solidFill>
                <a:latin typeface="Manrope"/>
                <a:ea typeface="Manrope"/>
                <a:cs typeface="Manrope"/>
                <a:sym typeface="Manrope"/>
              </a:rPr>
              <a:t>How to help realtors effectively and efficiently predict the market value of houses in Ames, Iowa?</a:t>
            </a:r>
            <a:endParaRPr sz="2000">
              <a:latin typeface="Manrope"/>
              <a:ea typeface="Manrope"/>
              <a:cs typeface="Manrope"/>
              <a:sym typeface="Manrope"/>
            </a:endParaRPr>
          </a:p>
        </p:txBody>
      </p:sp>
      <p:pic>
        <p:nvPicPr>
          <p:cNvPr id="335" name="Google Shape;33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1225" y="866900"/>
            <a:ext cx="3436475" cy="3436475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34"/>
          <p:cNvSpPr txBox="1">
            <a:spLocks noGrp="1"/>
          </p:cNvSpPr>
          <p:nvPr>
            <p:ph type="title" idx="4294967295"/>
          </p:nvPr>
        </p:nvSpPr>
        <p:spPr>
          <a:xfrm>
            <a:off x="1174575" y="1661975"/>
            <a:ext cx="4766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/>
              <a:t>Problem Statement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1" name="Google Shape;341;p35"/>
          <p:cNvGrpSpPr/>
          <p:nvPr/>
        </p:nvGrpSpPr>
        <p:grpSpPr>
          <a:xfrm>
            <a:off x="1733231" y="2106745"/>
            <a:ext cx="309941" cy="358537"/>
            <a:chOff x="5395918" y="2725905"/>
            <a:chExt cx="309941" cy="358537"/>
          </a:xfrm>
        </p:grpSpPr>
        <p:sp>
          <p:nvSpPr>
            <p:cNvPr id="342" name="Google Shape;342;p35"/>
            <p:cNvSpPr/>
            <p:nvPr/>
          </p:nvSpPr>
          <p:spPr>
            <a:xfrm>
              <a:off x="5395918" y="2725905"/>
              <a:ext cx="309941" cy="358537"/>
            </a:xfrm>
            <a:custGeom>
              <a:avLst/>
              <a:gdLst/>
              <a:ahLst/>
              <a:cxnLst/>
              <a:rect l="l" t="t" r="r" b="b"/>
              <a:pathLst>
                <a:path w="12067" h="13959" extrusionOk="0">
                  <a:moveTo>
                    <a:pt x="5305" y="589"/>
                  </a:moveTo>
                  <a:lnTo>
                    <a:pt x="8220" y="3505"/>
                  </a:lnTo>
                  <a:lnTo>
                    <a:pt x="10206" y="3505"/>
                  </a:lnTo>
                  <a:lnTo>
                    <a:pt x="10206" y="6173"/>
                  </a:lnTo>
                  <a:lnTo>
                    <a:pt x="9089" y="6173"/>
                  </a:lnTo>
                  <a:lnTo>
                    <a:pt x="5305" y="2358"/>
                  </a:lnTo>
                  <a:lnTo>
                    <a:pt x="1551" y="6173"/>
                  </a:lnTo>
                  <a:lnTo>
                    <a:pt x="404" y="6173"/>
                  </a:lnTo>
                  <a:lnTo>
                    <a:pt x="404" y="3505"/>
                  </a:lnTo>
                  <a:lnTo>
                    <a:pt x="2420" y="3505"/>
                  </a:lnTo>
                  <a:lnTo>
                    <a:pt x="5305" y="589"/>
                  </a:lnTo>
                  <a:close/>
                  <a:moveTo>
                    <a:pt x="8376" y="8003"/>
                  </a:moveTo>
                  <a:lnTo>
                    <a:pt x="8376" y="8810"/>
                  </a:lnTo>
                  <a:lnTo>
                    <a:pt x="7569" y="8810"/>
                  </a:lnTo>
                  <a:lnTo>
                    <a:pt x="7569" y="8003"/>
                  </a:lnTo>
                  <a:close/>
                  <a:moveTo>
                    <a:pt x="6328" y="7600"/>
                  </a:moveTo>
                  <a:lnTo>
                    <a:pt x="6328" y="11477"/>
                  </a:lnTo>
                  <a:lnTo>
                    <a:pt x="4281" y="11477"/>
                  </a:lnTo>
                  <a:lnTo>
                    <a:pt x="4281" y="7600"/>
                  </a:lnTo>
                  <a:close/>
                  <a:moveTo>
                    <a:pt x="10826" y="7414"/>
                  </a:moveTo>
                  <a:lnTo>
                    <a:pt x="10826" y="11508"/>
                  </a:lnTo>
                  <a:lnTo>
                    <a:pt x="11229" y="11508"/>
                  </a:lnTo>
                  <a:lnTo>
                    <a:pt x="9833" y="13307"/>
                  </a:lnTo>
                  <a:lnTo>
                    <a:pt x="8407" y="11508"/>
                  </a:lnTo>
                  <a:lnTo>
                    <a:pt x="8779" y="11508"/>
                  </a:lnTo>
                  <a:lnTo>
                    <a:pt x="8779" y="7414"/>
                  </a:lnTo>
                  <a:close/>
                  <a:moveTo>
                    <a:pt x="5305" y="0"/>
                  </a:moveTo>
                  <a:lnTo>
                    <a:pt x="2451" y="2885"/>
                  </a:lnTo>
                  <a:lnTo>
                    <a:pt x="2451" y="2109"/>
                  </a:lnTo>
                  <a:lnTo>
                    <a:pt x="2048" y="2109"/>
                  </a:lnTo>
                  <a:lnTo>
                    <a:pt x="2048" y="3102"/>
                  </a:lnTo>
                  <a:lnTo>
                    <a:pt x="1210" y="3102"/>
                  </a:lnTo>
                  <a:lnTo>
                    <a:pt x="1210" y="1303"/>
                  </a:lnTo>
                  <a:lnTo>
                    <a:pt x="2048" y="1303"/>
                  </a:lnTo>
                  <a:lnTo>
                    <a:pt x="2048" y="1675"/>
                  </a:lnTo>
                  <a:lnTo>
                    <a:pt x="2451" y="1675"/>
                  </a:lnTo>
                  <a:lnTo>
                    <a:pt x="2451" y="900"/>
                  </a:lnTo>
                  <a:lnTo>
                    <a:pt x="807" y="900"/>
                  </a:lnTo>
                  <a:lnTo>
                    <a:pt x="807" y="3133"/>
                  </a:lnTo>
                  <a:lnTo>
                    <a:pt x="0" y="3133"/>
                  </a:lnTo>
                  <a:lnTo>
                    <a:pt x="0" y="6607"/>
                  </a:lnTo>
                  <a:lnTo>
                    <a:pt x="621" y="6607"/>
                  </a:lnTo>
                  <a:lnTo>
                    <a:pt x="621" y="12687"/>
                  </a:lnTo>
                  <a:lnTo>
                    <a:pt x="6328" y="12687"/>
                  </a:lnTo>
                  <a:lnTo>
                    <a:pt x="6328" y="12284"/>
                  </a:lnTo>
                  <a:lnTo>
                    <a:pt x="1024" y="12284"/>
                  </a:lnTo>
                  <a:lnTo>
                    <a:pt x="1024" y="11880"/>
                  </a:lnTo>
                  <a:lnTo>
                    <a:pt x="8158" y="11880"/>
                  </a:lnTo>
                  <a:lnTo>
                    <a:pt x="8500" y="12284"/>
                  </a:lnTo>
                  <a:lnTo>
                    <a:pt x="7569" y="12284"/>
                  </a:lnTo>
                  <a:lnTo>
                    <a:pt x="7569" y="12687"/>
                  </a:lnTo>
                  <a:lnTo>
                    <a:pt x="8841" y="12687"/>
                  </a:lnTo>
                  <a:lnTo>
                    <a:pt x="9833" y="13959"/>
                  </a:lnTo>
                  <a:lnTo>
                    <a:pt x="12067" y="11105"/>
                  </a:lnTo>
                  <a:lnTo>
                    <a:pt x="11229" y="11105"/>
                  </a:lnTo>
                  <a:lnTo>
                    <a:pt x="11229" y="7010"/>
                  </a:lnTo>
                  <a:lnTo>
                    <a:pt x="8376" y="7010"/>
                  </a:lnTo>
                  <a:lnTo>
                    <a:pt x="8376" y="7600"/>
                  </a:lnTo>
                  <a:lnTo>
                    <a:pt x="7166" y="7600"/>
                  </a:lnTo>
                  <a:lnTo>
                    <a:pt x="7166" y="9213"/>
                  </a:lnTo>
                  <a:lnTo>
                    <a:pt x="8376" y="9213"/>
                  </a:lnTo>
                  <a:lnTo>
                    <a:pt x="8376" y="11105"/>
                  </a:lnTo>
                  <a:lnTo>
                    <a:pt x="7569" y="11105"/>
                  </a:lnTo>
                  <a:lnTo>
                    <a:pt x="7848" y="11477"/>
                  </a:lnTo>
                  <a:lnTo>
                    <a:pt x="6732" y="11477"/>
                  </a:lnTo>
                  <a:lnTo>
                    <a:pt x="6732" y="7228"/>
                  </a:lnTo>
                  <a:lnTo>
                    <a:pt x="3878" y="7228"/>
                  </a:lnTo>
                  <a:lnTo>
                    <a:pt x="3878" y="11477"/>
                  </a:lnTo>
                  <a:lnTo>
                    <a:pt x="1024" y="11477"/>
                  </a:lnTo>
                  <a:lnTo>
                    <a:pt x="1024" y="6576"/>
                  </a:lnTo>
                  <a:lnTo>
                    <a:pt x="1706" y="6576"/>
                  </a:lnTo>
                  <a:lnTo>
                    <a:pt x="5305" y="2947"/>
                  </a:lnTo>
                  <a:lnTo>
                    <a:pt x="8934" y="6576"/>
                  </a:lnTo>
                  <a:lnTo>
                    <a:pt x="10609" y="6576"/>
                  </a:lnTo>
                  <a:lnTo>
                    <a:pt x="10609" y="3102"/>
                  </a:lnTo>
                  <a:lnTo>
                    <a:pt x="8376" y="3102"/>
                  </a:lnTo>
                  <a:lnTo>
                    <a:pt x="53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" name="Google Shape;343;p35"/>
            <p:cNvSpPr/>
            <p:nvPr/>
          </p:nvSpPr>
          <p:spPr>
            <a:xfrm>
              <a:off x="5631758" y="2925863"/>
              <a:ext cx="10377" cy="10402"/>
            </a:xfrm>
            <a:custGeom>
              <a:avLst/>
              <a:gdLst/>
              <a:ahLst/>
              <a:cxnLst/>
              <a:rect l="l" t="t" r="r" b="b"/>
              <a:pathLst>
                <a:path w="404" h="405" extrusionOk="0">
                  <a:moveTo>
                    <a:pt x="0" y="1"/>
                  </a:moveTo>
                  <a:lnTo>
                    <a:pt x="0" y="404"/>
                  </a:lnTo>
                  <a:lnTo>
                    <a:pt x="403" y="404"/>
                  </a:lnTo>
                  <a:lnTo>
                    <a:pt x="4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" name="Google Shape;344;p35"/>
            <p:cNvSpPr/>
            <p:nvPr/>
          </p:nvSpPr>
          <p:spPr>
            <a:xfrm>
              <a:off x="5568804" y="3041394"/>
              <a:ext cx="11173" cy="10377"/>
            </a:xfrm>
            <a:custGeom>
              <a:avLst/>
              <a:gdLst/>
              <a:ahLst/>
              <a:cxnLst/>
              <a:rect l="l" t="t" r="r" b="b"/>
              <a:pathLst>
                <a:path w="435" h="404" extrusionOk="0">
                  <a:moveTo>
                    <a:pt x="1" y="1"/>
                  </a:moveTo>
                  <a:lnTo>
                    <a:pt x="1" y="404"/>
                  </a:lnTo>
                  <a:lnTo>
                    <a:pt x="435" y="404"/>
                  </a:lnTo>
                  <a:lnTo>
                    <a:pt x="4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" name="Google Shape;345;p35"/>
            <p:cNvSpPr/>
            <p:nvPr/>
          </p:nvSpPr>
          <p:spPr>
            <a:xfrm>
              <a:off x="5416620" y="2826282"/>
              <a:ext cx="10402" cy="11173"/>
            </a:xfrm>
            <a:custGeom>
              <a:avLst/>
              <a:gdLst/>
              <a:ahLst/>
              <a:cxnLst/>
              <a:rect l="l" t="t" r="r" b="b"/>
              <a:pathLst>
                <a:path w="405" h="435" extrusionOk="0">
                  <a:moveTo>
                    <a:pt x="1" y="1"/>
                  </a:moveTo>
                  <a:lnTo>
                    <a:pt x="1" y="435"/>
                  </a:lnTo>
                  <a:lnTo>
                    <a:pt x="404" y="435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" name="Google Shape;346;p35"/>
            <p:cNvSpPr/>
            <p:nvPr/>
          </p:nvSpPr>
          <p:spPr>
            <a:xfrm>
              <a:off x="5438144" y="2826282"/>
              <a:ext cx="10377" cy="11173"/>
            </a:xfrm>
            <a:custGeom>
              <a:avLst/>
              <a:gdLst/>
              <a:ahLst/>
              <a:cxnLst/>
              <a:rect l="l" t="t" r="r" b="b"/>
              <a:pathLst>
                <a:path w="404" h="435" extrusionOk="0">
                  <a:moveTo>
                    <a:pt x="0" y="1"/>
                  </a:moveTo>
                  <a:lnTo>
                    <a:pt x="0" y="435"/>
                  </a:lnTo>
                  <a:lnTo>
                    <a:pt x="404" y="435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" name="Google Shape;347;p35"/>
            <p:cNvSpPr/>
            <p:nvPr/>
          </p:nvSpPr>
          <p:spPr>
            <a:xfrm>
              <a:off x="5607049" y="2826282"/>
              <a:ext cx="10377" cy="11173"/>
            </a:xfrm>
            <a:custGeom>
              <a:avLst/>
              <a:gdLst/>
              <a:ahLst/>
              <a:cxnLst/>
              <a:rect l="l" t="t" r="r" b="b"/>
              <a:pathLst>
                <a:path w="404" h="435" extrusionOk="0">
                  <a:moveTo>
                    <a:pt x="0" y="1"/>
                  </a:moveTo>
                  <a:lnTo>
                    <a:pt x="0" y="435"/>
                  </a:lnTo>
                  <a:lnTo>
                    <a:pt x="404" y="435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" name="Google Shape;348;p35"/>
            <p:cNvSpPr/>
            <p:nvPr/>
          </p:nvSpPr>
          <p:spPr>
            <a:xfrm>
              <a:off x="5537725" y="2957738"/>
              <a:ext cx="10377" cy="10377"/>
            </a:xfrm>
            <a:custGeom>
              <a:avLst/>
              <a:gdLst/>
              <a:ahLst/>
              <a:cxnLst/>
              <a:rect l="l" t="t" r="r" b="b"/>
              <a:pathLst>
                <a:path w="404" h="404" extrusionOk="0">
                  <a:moveTo>
                    <a:pt x="1" y="1"/>
                  </a:moveTo>
                  <a:lnTo>
                    <a:pt x="1" y="404"/>
                  </a:lnTo>
                  <a:lnTo>
                    <a:pt x="404" y="40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" name="Google Shape;349;p35"/>
            <p:cNvSpPr/>
            <p:nvPr/>
          </p:nvSpPr>
          <p:spPr>
            <a:xfrm>
              <a:off x="5442922" y="2921086"/>
              <a:ext cx="42252" cy="41456"/>
            </a:xfrm>
            <a:custGeom>
              <a:avLst/>
              <a:gdLst/>
              <a:ahLst/>
              <a:cxnLst/>
              <a:rect l="l" t="t" r="r" b="b"/>
              <a:pathLst>
                <a:path w="1645" h="1614" extrusionOk="0">
                  <a:moveTo>
                    <a:pt x="1241" y="404"/>
                  </a:moveTo>
                  <a:lnTo>
                    <a:pt x="1241" y="1211"/>
                  </a:lnTo>
                  <a:lnTo>
                    <a:pt x="404" y="1211"/>
                  </a:lnTo>
                  <a:lnTo>
                    <a:pt x="404" y="404"/>
                  </a:lnTo>
                  <a:close/>
                  <a:moveTo>
                    <a:pt x="0" y="1"/>
                  </a:moveTo>
                  <a:lnTo>
                    <a:pt x="0" y="1614"/>
                  </a:lnTo>
                  <a:lnTo>
                    <a:pt x="1644" y="1614"/>
                  </a:lnTo>
                  <a:lnTo>
                    <a:pt x="164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50" name="Google Shape;350;p35"/>
          <p:cNvGrpSpPr/>
          <p:nvPr/>
        </p:nvGrpSpPr>
        <p:grpSpPr>
          <a:xfrm>
            <a:off x="4445306" y="2106745"/>
            <a:ext cx="253383" cy="358537"/>
            <a:chOff x="5435756" y="3305128"/>
            <a:chExt cx="253383" cy="358537"/>
          </a:xfrm>
        </p:grpSpPr>
        <p:sp>
          <p:nvSpPr>
            <p:cNvPr id="351" name="Google Shape;351;p35"/>
            <p:cNvSpPr/>
            <p:nvPr/>
          </p:nvSpPr>
          <p:spPr>
            <a:xfrm>
              <a:off x="5587117" y="3611062"/>
              <a:ext cx="14384" cy="15154"/>
            </a:xfrm>
            <a:custGeom>
              <a:avLst/>
              <a:gdLst/>
              <a:ahLst/>
              <a:cxnLst/>
              <a:rect l="l" t="t" r="r" b="b"/>
              <a:pathLst>
                <a:path w="560" h="590" extrusionOk="0">
                  <a:moveTo>
                    <a:pt x="249" y="0"/>
                  </a:moveTo>
                  <a:lnTo>
                    <a:pt x="1" y="311"/>
                  </a:lnTo>
                  <a:lnTo>
                    <a:pt x="311" y="590"/>
                  </a:lnTo>
                  <a:lnTo>
                    <a:pt x="559" y="248"/>
                  </a:lnTo>
                  <a:lnTo>
                    <a:pt x="24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" name="Google Shape;352;p35"/>
            <p:cNvSpPr/>
            <p:nvPr/>
          </p:nvSpPr>
          <p:spPr>
            <a:xfrm>
              <a:off x="5435756" y="3305128"/>
              <a:ext cx="253383" cy="358537"/>
            </a:xfrm>
            <a:custGeom>
              <a:avLst/>
              <a:gdLst/>
              <a:ahLst/>
              <a:cxnLst/>
              <a:rect l="l" t="t" r="r" b="b"/>
              <a:pathLst>
                <a:path w="9865" h="13959" extrusionOk="0">
                  <a:moveTo>
                    <a:pt x="4932" y="0"/>
                  </a:moveTo>
                  <a:cubicBezTo>
                    <a:pt x="2234" y="0"/>
                    <a:pt x="0" y="2202"/>
                    <a:pt x="0" y="4932"/>
                  </a:cubicBezTo>
                  <a:cubicBezTo>
                    <a:pt x="0" y="6514"/>
                    <a:pt x="807" y="8468"/>
                    <a:pt x="2420" y="10795"/>
                  </a:cubicBezTo>
                  <a:cubicBezTo>
                    <a:pt x="3164" y="11911"/>
                    <a:pt x="4033" y="12966"/>
                    <a:pt x="4932" y="13959"/>
                  </a:cubicBezTo>
                  <a:cubicBezTo>
                    <a:pt x="5212" y="13648"/>
                    <a:pt x="5274" y="13617"/>
                    <a:pt x="5925" y="12842"/>
                  </a:cubicBezTo>
                  <a:lnTo>
                    <a:pt x="5615" y="12563"/>
                  </a:lnTo>
                  <a:cubicBezTo>
                    <a:pt x="5336" y="12904"/>
                    <a:pt x="5087" y="13183"/>
                    <a:pt x="4963" y="13338"/>
                  </a:cubicBezTo>
                  <a:cubicBezTo>
                    <a:pt x="4157" y="12470"/>
                    <a:pt x="3412" y="11539"/>
                    <a:pt x="2761" y="10546"/>
                  </a:cubicBezTo>
                  <a:cubicBezTo>
                    <a:pt x="1241" y="8344"/>
                    <a:pt x="435" y="6390"/>
                    <a:pt x="435" y="4932"/>
                  </a:cubicBezTo>
                  <a:cubicBezTo>
                    <a:pt x="341" y="2388"/>
                    <a:pt x="2389" y="279"/>
                    <a:pt x="4932" y="279"/>
                  </a:cubicBezTo>
                  <a:cubicBezTo>
                    <a:pt x="7507" y="279"/>
                    <a:pt x="9554" y="2388"/>
                    <a:pt x="9461" y="4932"/>
                  </a:cubicBezTo>
                  <a:cubicBezTo>
                    <a:pt x="9461" y="7103"/>
                    <a:pt x="7786" y="9771"/>
                    <a:pt x="6390" y="11601"/>
                  </a:cubicBezTo>
                  <a:lnTo>
                    <a:pt x="6731" y="11849"/>
                  </a:lnTo>
                  <a:cubicBezTo>
                    <a:pt x="8158" y="9957"/>
                    <a:pt x="9864" y="7227"/>
                    <a:pt x="9864" y="4932"/>
                  </a:cubicBezTo>
                  <a:cubicBezTo>
                    <a:pt x="9864" y="2202"/>
                    <a:pt x="7662" y="0"/>
                    <a:pt x="49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" name="Google Shape;353;p35"/>
            <p:cNvSpPr/>
            <p:nvPr/>
          </p:nvSpPr>
          <p:spPr>
            <a:xfrm>
              <a:off x="5509061" y="3554478"/>
              <a:ext cx="14358" cy="15180"/>
            </a:xfrm>
            <a:custGeom>
              <a:avLst/>
              <a:gdLst/>
              <a:ahLst/>
              <a:cxnLst/>
              <a:rect l="l" t="t" r="r" b="b"/>
              <a:pathLst>
                <a:path w="559" h="591" extrusionOk="0">
                  <a:moveTo>
                    <a:pt x="341" y="1"/>
                  </a:moveTo>
                  <a:lnTo>
                    <a:pt x="0" y="218"/>
                  </a:lnTo>
                  <a:lnTo>
                    <a:pt x="217" y="590"/>
                  </a:lnTo>
                  <a:lnTo>
                    <a:pt x="558" y="342"/>
                  </a:lnTo>
                  <a:lnTo>
                    <a:pt x="34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" name="Google Shape;354;p35"/>
            <p:cNvSpPr/>
            <p:nvPr/>
          </p:nvSpPr>
          <p:spPr>
            <a:xfrm>
              <a:off x="5497888" y="3536961"/>
              <a:ext cx="14384" cy="14358"/>
            </a:xfrm>
            <a:custGeom>
              <a:avLst/>
              <a:gdLst/>
              <a:ahLst/>
              <a:cxnLst/>
              <a:rect l="l" t="t" r="r" b="b"/>
              <a:pathLst>
                <a:path w="560" h="559" extrusionOk="0">
                  <a:moveTo>
                    <a:pt x="342" y="1"/>
                  </a:moveTo>
                  <a:lnTo>
                    <a:pt x="1" y="218"/>
                  </a:lnTo>
                  <a:lnTo>
                    <a:pt x="218" y="559"/>
                  </a:lnTo>
                  <a:lnTo>
                    <a:pt x="559" y="342"/>
                  </a:lnTo>
                  <a:lnTo>
                    <a:pt x="34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" name="Google Shape;355;p35"/>
            <p:cNvSpPr/>
            <p:nvPr/>
          </p:nvSpPr>
          <p:spPr>
            <a:xfrm>
              <a:off x="5466038" y="3333792"/>
              <a:ext cx="193614" cy="193485"/>
            </a:xfrm>
            <a:custGeom>
              <a:avLst/>
              <a:gdLst/>
              <a:ahLst/>
              <a:cxnLst/>
              <a:rect l="l" t="t" r="r" b="b"/>
              <a:pathLst>
                <a:path w="7538" h="7533" extrusionOk="0">
                  <a:moveTo>
                    <a:pt x="3753" y="1"/>
                  </a:moveTo>
                  <a:cubicBezTo>
                    <a:pt x="1675" y="1"/>
                    <a:pt x="0" y="1738"/>
                    <a:pt x="62" y="3847"/>
                  </a:cubicBezTo>
                  <a:cubicBezTo>
                    <a:pt x="62" y="4126"/>
                    <a:pt x="93" y="4405"/>
                    <a:pt x="155" y="4685"/>
                  </a:cubicBezTo>
                  <a:lnTo>
                    <a:pt x="558" y="4592"/>
                  </a:lnTo>
                  <a:cubicBezTo>
                    <a:pt x="496" y="4343"/>
                    <a:pt x="465" y="4095"/>
                    <a:pt x="465" y="3816"/>
                  </a:cubicBezTo>
                  <a:cubicBezTo>
                    <a:pt x="465" y="2141"/>
                    <a:pt x="1768" y="714"/>
                    <a:pt x="3474" y="559"/>
                  </a:cubicBezTo>
                  <a:cubicBezTo>
                    <a:pt x="3557" y="553"/>
                    <a:pt x="3639" y="550"/>
                    <a:pt x="3720" y="550"/>
                  </a:cubicBezTo>
                  <a:cubicBezTo>
                    <a:pt x="5324" y="550"/>
                    <a:pt x="6714" y="1695"/>
                    <a:pt x="6979" y="3289"/>
                  </a:cubicBezTo>
                  <a:cubicBezTo>
                    <a:pt x="7259" y="4964"/>
                    <a:pt x="6235" y="6577"/>
                    <a:pt x="4591" y="7011"/>
                  </a:cubicBezTo>
                  <a:cubicBezTo>
                    <a:pt x="4312" y="7085"/>
                    <a:pt x="4031" y="7120"/>
                    <a:pt x="3754" y="7120"/>
                  </a:cubicBezTo>
                  <a:cubicBezTo>
                    <a:pt x="2400" y="7120"/>
                    <a:pt x="1141" y="6277"/>
                    <a:pt x="651" y="4964"/>
                  </a:cubicBezTo>
                  <a:lnTo>
                    <a:pt x="279" y="5088"/>
                  </a:lnTo>
                  <a:cubicBezTo>
                    <a:pt x="796" y="6585"/>
                    <a:pt x="2197" y="7533"/>
                    <a:pt x="3728" y="7533"/>
                  </a:cubicBezTo>
                  <a:cubicBezTo>
                    <a:pt x="3941" y="7533"/>
                    <a:pt x="4157" y="7514"/>
                    <a:pt x="4374" y="7476"/>
                  </a:cubicBezTo>
                  <a:cubicBezTo>
                    <a:pt x="6173" y="7166"/>
                    <a:pt x="7445" y="5646"/>
                    <a:pt x="7445" y="3816"/>
                  </a:cubicBezTo>
                  <a:lnTo>
                    <a:pt x="7476" y="3847"/>
                  </a:lnTo>
                  <a:cubicBezTo>
                    <a:pt x="7538" y="1738"/>
                    <a:pt x="5863" y="1"/>
                    <a:pt x="37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" name="Google Shape;356;p35"/>
            <p:cNvSpPr/>
            <p:nvPr/>
          </p:nvSpPr>
          <p:spPr>
            <a:xfrm>
              <a:off x="5509857" y="3364871"/>
              <a:ext cx="105976" cy="119538"/>
            </a:xfrm>
            <a:custGeom>
              <a:avLst/>
              <a:gdLst/>
              <a:ahLst/>
              <a:cxnLst/>
              <a:rect l="l" t="t" r="r" b="b"/>
              <a:pathLst>
                <a:path w="4126" h="4654" extrusionOk="0">
                  <a:moveTo>
                    <a:pt x="2047" y="0"/>
                  </a:moveTo>
                  <a:lnTo>
                    <a:pt x="962" y="962"/>
                  </a:lnTo>
                  <a:lnTo>
                    <a:pt x="0" y="962"/>
                  </a:lnTo>
                  <a:lnTo>
                    <a:pt x="0" y="2606"/>
                  </a:lnTo>
                  <a:lnTo>
                    <a:pt x="403" y="2606"/>
                  </a:lnTo>
                  <a:lnTo>
                    <a:pt x="403" y="4653"/>
                  </a:lnTo>
                  <a:lnTo>
                    <a:pt x="3722" y="4653"/>
                  </a:lnTo>
                  <a:lnTo>
                    <a:pt x="3722" y="3816"/>
                  </a:lnTo>
                  <a:lnTo>
                    <a:pt x="3288" y="3816"/>
                  </a:lnTo>
                  <a:lnTo>
                    <a:pt x="3288" y="4250"/>
                  </a:lnTo>
                  <a:lnTo>
                    <a:pt x="838" y="4250"/>
                  </a:lnTo>
                  <a:lnTo>
                    <a:pt x="838" y="2172"/>
                  </a:lnTo>
                  <a:lnTo>
                    <a:pt x="403" y="2172"/>
                  </a:lnTo>
                  <a:lnTo>
                    <a:pt x="403" y="1365"/>
                  </a:lnTo>
                  <a:lnTo>
                    <a:pt x="1117" y="1365"/>
                  </a:lnTo>
                  <a:lnTo>
                    <a:pt x="2047" y="559"/>
                  </a:lnTo>
                  <a:lnTo>
                    <a:pt x="2978" y="1365"/>
                  </a:lnTo>
                  <a:lnTo>
                    <a:pt x="3691" y="1365"/>
                  </a:lnTo>
                  <a:lnTo>
                    <a:pt x="3691" y="2172"/>
                  </a:lnTo>
                  <a:lnTo>
                    <a:pt x="3288" y="2172"/>
                  </a:lnTo>
                  <a:lnTo>
                    <a:pt x="3288" y="3413"/>
                  </a:lnTo>
                  <a:lnTo>
                    <a:pt x="3722" y="3413"/>
                  </a:lnTo>
                  <a:lnTo>
                    <a:pt x="3722" y="2606"/>
                  </a:lnTo>
                  <a:lnTo>
                    <a:pt x="4126" y="2606"/>
                  </a:lnTo>
                  <a:lnTo>
                    <a:pt x="4126" y="962"/>
                  </a:lnTo>
                  <a:lnTo>
                    <a:pt x="3133" y="962"/>
                  </a:lnTo>
                  <a:lnTo>
                    <a:pt x="204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" name="Google Shape;357;p35"/>
            <p:cNvSpPr/>
            <p:nvPr/>
          </p:nvSpPr>
          <p:spPr>
            <a:xfrm>
              <a:off x="5541706" y="3410282"/>
              <a:ext cx="10402" cy="10377"/>
            </a:xfrm>
            <a:custGeom>
              <a:avLst/>
              <a:gdLst/>
              <a:ahLst/>
              <a:cxnLst/>
              <a:rect l="l" t="t" r="r" b="b"/>
              <a:pathLst>
                <a:path w="405" h="404" extrusionOk="0">
                  <a:moveTo>
                    <a:pt x="1" y="1"/>
                  </a:moveTo>
                  <a:lnTo>
                    <a:pt x="1" y="404"/>
                  </a:lnTo>
                  <a:lnTo>
                    <a:pt x="404" y="40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58" name="Google Shape;358;p35"/>
          <p:cNvSpPr txBox="1"/>
          <p:nvPr/>
        </p:nvSpPr>
        <p:spPr>
          <a:xfrm>
            <a:off x="796200" y="135675"/>
            <a:ext cx="76557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rPr>
              <a:t>Ames Housing Dataset (2006-2010)</a:t>
            </a:r>
            <a:endParaRPr sz="3300">
              <a:solidFill>
                <a:schemeClr val="dk1"/>
              </a:solidFill>
              <a:latin typeface="Manrope ExtraBold"/>
              <a:ea typeface="Manrope ExtraBold"/>
              <a:cs typeface="Manrope ExtraBold"/>
              <a:sym typeface="Manrope ExtraBold"/>
            </a:endParaRPr>
          </a:p>
        </p:txBody>
      </p:sp>
      <p:sp>
        <p:nvSpPr>
          <p:cNvPr id="359" name="Google Shape;359;p35"/>
          <p:cNvSpPr txBox="1"/>
          <p:nvPr/>
        </p:nvSpPr>
        <p:spPr>
          <a:xfrm>
            <a:off x="796200" y="4183275"/>
            <a:ext cx="42960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Manrope"/>
                <a:ea typeface="Manrope"/>
                <a:cs typeface="Manrope"/>
                <a:sym typeface="Manrope"/>
              </a:rPr>
              <a:t>Source: Ames, Iowa Assessor’s Office </a:t>
            </a:r>
            <a:endParaRPr sz="1100"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360" name="Google Shape;360;p35"/>
          <p:cNvSpPr txBox="1">
            <a:spLocks noGrp="1"/>
          </p:cNvSpPr>
          <p:nvPr>
            <p:ph type="title"/>
          </p:nvPr>
        </p:nvSpPr>
        <p:spPr>
          <a:xfrm>
            <a:off x="796200" y="605829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1700"/>
              <a:t>2930 observations, 82 variables</a:t>
            </a:r>
            <a:endParaRPr sz="1700"/>
          </a:p>
        </p:txBody>
      </p:sp>
      <p:graphicFrame>
        <p:nvGraphicFramePr>
          <p:cNvPr id="361" name="Google Shape;361;p35"/>
          <p:cNvGraphicFramePr/>
          <p:nvPr/>
        </p:nvGraphicFramePr>
        <p:xfrm>
          <a:off x="872400" y="1240905"/>
          <a:ext cx="7704000" cy="2927900"/>
        </p:xfrm>
        <a:graphic>
          <a:graphicData uri="http://schemas.openxmlformats.org/drawingml/2006/table">
            <a:tbl>
              <a:tblPr>
                <a:noFill/>
                <a:tableStyleId>{B24735E9-D027-456C-A519-7F12C4824035}</a:tableStyleId>
              </a:tblPr>
              <a:tblGrid>
                <a:gridCol w="1408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32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63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71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Manrope"/>
                          <a:ea typeface="Manrope"/>
                          <a:cs typeface="Manrope"/>
                          <a:sym typeface="Manrope"/>
                        </a:rPr>
                        <a:t>Variables</a:t>
                      </a:r>
                      <a:endParaRPr sz="1200" b="1">
                        <a:latin typeface="Manrope"/>
                        <a:ea typeface="Manrope"/>
                        <a:cs typeface="Manrope"/>
                        <a:sym typeface="Manrope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Manrope"/>
                          <a:ea typeface="Manrope"/>
                          <a:cs typeface="Manrope"/>
                          <a:sym typeface="Manrope"/>
                        </a:rPr>
                        <a:t>Description</a:t>
                      </a:r>
                      <a:endParaRPr sz="1200" b="1">
                        <a:latin typeface="Manrope"/>
                        <a:ea typeface="Manrope"/>
                        <a:cs typeface="Manrope"/>
                        <a:sym typeface="Manrope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Manrope"/>
                          <a:ea typeface="Manrope"/>
                          <a:cs typeface="Manrope"/>
                          <a:sym typeface="Manrope"/>
                        </a:rPr>
                        <a:t>Responses</a:t>
                      </a:r>
                      <a:r>
                        <a:rPr lang="en" sz="1200" b="1"/>
                        <a:t> </a:t>
                      </a:r>
                      <a:endParaRPr sz="1200" b="1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71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Manrope"/>
                          <a:ea typeface="Manrope"/>
                          <a:cs typeface="Manrope"/>
                          <a:sym typeface="Manrope"/>
                        </a:rPr>
                        <a:t>Exterior quality</a:t>
                      </a:r>
                      <a:endParaRPr sz="1200"/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Manrope"/>
                          <a:ea typeface="Manrope"/>
                          <a:cs typeface="Manrope"/>
                          <a:sym typeface="Manrope"/>
                        </a:rPr>
                        <a:t>Quality of the material on the exterior </a:t>
                      </a:r>
                      <a:endParaRPr sz="1200">
                        <a:latin typeface="Manrope"/>
                        <a:ea typeface="Manrope"/>
                        <a:cs typeface="Manrope"/>
                        <a:sym typeface="Manrope"/>
                      </a:endParaRPr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3">
                  <a:txBody>
                    <a:bodyPr/>
                    <a:lstStyle/>
                    <a:p>
                      <a:pPr marL="457200" lvl="0" indent="-3048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Manrope"/>
                        <a:buChar char="●"/>
                      </a:pPr>
                      <a:r>
                        <a:rPr lang="en" sz="1200">
                          <a:latin typeface="Manrope"/>
                          <a:ea typeface="Manrope"/>
                          <a:cs typeface="Manrope"/>
                          <a:sym typeface="Manrope"/>
                        </a:rPr>
                        <a:t>Excellent</a:t>
                      </a:r>
                      <a:endParaRPr sz="1200">
                        <a:latin typeface="Manrope"/>
                        <a:ea typeface="Manrope"/>
                        <a:cs typeface="Manrope"/>
                        <a:sym typeface="Manrope"/>
                      </a:endParaRPr>
                    </a:p>
                    <a:p>
                      <a:pPr marL="457200" lvl="0" indent="-3048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Manrope"/>
                        <a:buChar char="●"/>
                      </a:pPr>
                      <a:r>
                        <a:rPr lang="en" sz="1200">
                          <a:latin typeface="Manrope"/>
                          <a:ea typeface="Manrope"/>
                          <a:cs typeface="Manrope"/>
                          <a:sym typeface="Manrope"/>
                        </a:rPr>
                        <a:t>Good</a:t>
                      </a:r>
                      <a:endParaRPr sz="1200">
                        <a:latin typeface="Manrope"/>
                        <a:ea typeface="Manrope"/>
                        <a:cs typeface="Manrope"/>
                        <a:sym typeface="Manrope"/>
                      </a:endParaRPr>
                    </a:p>
                    <a:p>
                      <a:pPr marL="457200" lvl="0" indent="-3048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Manrope"/>
                        <a:buChar char="●"/>
                      </a:pPr>
                      <a:r>
                        <a:rPr lang="en" sz="1200">
                          <a:latin typeface="Manrope"/>
                          <a:ea typeface="Manrope"/>
                          <a:cs typeface="Manrope"/>
                          <a:sym typeface="Manrope"/>
                        </a:rPr>
                        <a:t>Average/typical</a:t>
                      </a:r>
                      <a:endParaRPr sz="1200">
                        <a:latin typeface="Manrope"/>
                        <a:ea typeface="Manrope"/>
                        <a:cs typeface="Manrope"/>
                        <a:sym typeface="Manrope"/>
                      </a:endParaRPr>
                    </a:p>
                    <a:p>
                      <a:pPr marL="457200" lvl="0" indent="-3048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Manrope"/>
                        <a:buChar char="●"/>
                      </a:pPr>
                      <a:r>
                        <a:rPr lang="en" sz="1200">
                          <a:latin typeface="Manrope"/>
                          <a:ea typeface="Manrope"/>
                          <a:cs typeface="Manrope"/>
                          <a:sym typeface="Manrope"/>
                        </a:rPr>
                        <a:t>Fair </a:t>
                      </a:r>
                      <a:endParaRPr sz="1200">
                        <a:latin typeface="Manrope"/>
                        <a:ea typeface="Manrope"/>
                        <a:cs typeface="Manrope"/>
                        <a:sym typeface="Manrope"/>
                      </a:endParaRPr>
                    </a:p>
                    <a:p>
                      <a:pPr marL="457200" lvl="0" indent="-3048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Manrope"/>
                        <a:buChar char="●"/>
                      </a:pPr>
                      <a:r>
                        <a:rPr lang="en" sz="1200">
                          <a:latin typeface="Manrope"/>
                          <a:ea typeface="Manrope"/>
                          <a:cs typeface="Manrope"/>
                          <a:sym typeface="Manrope"/>
                        </a:rPr>
                        <a:t>Poor  </a:t>
                      </a:r>
                      <a:endParaRPr sz="1200">
                        <a:latin typeface="Manrope"/>
                        <a:ea typeface="Manrope"/>
                        <a:cs typeface="Manrope"/>
                        <a:sym typeface="Manrope"/>
                      </a:endParaRPr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57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Manrope"/>
                          <a:ea typeface="Manrope"/>
                          <a:cs typeface="Manrope"/>
                          <a:sym typeface="Manrope"/>
                        </a:rPr>
                        <a:t>Exterior condition</a:t>
                      </a:r>
                      <a:endParaRPr sz="1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Manrope"/>
                          <a:ea typeface="Manrope"/>
                          <a:cs typeface="Manrope"/>
                          <a:sym typeface="Manrope"/>
                        </a:rPr>
                        <a:t>Present condition of the material on the exterior </a:t>
                      </a:r>
                      <a:endParaRPr sz="1200">
                        <a:latin typeface="Manrope"/>
                        <a:ea typeface="Manrope"/>
                        <a:cs typeface="Manrope"/>
                        <a:sym typeface="Manrop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77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Manrope"/>
                          <a:ea typeface="Manrope"/>
                          <a:cs typeface="Manrope"/>
                          <a:sym typeface="Manrope"/>
                        </a:rPr>
                        <a:t>Kitchen quality</a:t>
                      </a:r>
                      <a:endParaRPr sz="1200">
                        <a:latin typeface="Manrope"/>
                        <a:ea typeface="Manrope"/>
                        <a:cs typeface="Manrope"/>
                        <a:sym typeface="Manrop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Manrope"/>
                          <a:ea typeface="Manrope"/>
                          <a:cs typeface="Manrope"/>
                          <a:sym typeface="Manrope"/>
                        </a:rPr>
                        <a:t>Kitchen quality</a:t>
                      </a:r>
                      <a:endParaRPr sz="1200">
                        <a:latin typeface="Manrope"/>
                        <a:ea typeface="Manrope"/>
                        <a:cs typeface="Manrope"/>
                        <a:sym typeface="Manrop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80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Manrope"/>
                          <a:ea typeface="Manrope"/>
                          <a:cs typeface="Manrope"/>
                          <a:sym typeface="Manrope"/>
                        </a:rPr>
                        <a:t>Basement quality</a:t>
                      </a:r>
                      <a:endParaRPr sz="1200">
                        <a:latin typeface="Manrope"/>
                        <a:ea typeface="Manrope"/>
                        <a:cs typeface="Manrope"/>
                        <a:sym typeface="Manrop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Manrope"/>
                          <a:ea typeface="Manrope"/>
                          <a:cs typeface="Manrope"/>
                          <a:sym typeface="Manrope"/>
                        </a:rPr>
                        <a:t>Height of the basement</a:t>
                      </a:r>
                      <a:endParaRPr sz="1200">
                        <a:latin typeface="Manrope"/>
                        <a:ea typeface="Manrope"/>
                        <a:cs typeface="Manrope"/>
                        <a:sym typeface="Manrop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3048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Manrope"/>
                        <a:buChar char="●"/>
                      </a:pPr>
                      <a:r>
                        <a:rPr lang="en" sz="1200">
                          <a:latin typeface="Manrope"/>
                          <a:ea typeface="Manrope"/>
                          <a:cs typeface="Manrope"/>
                          <a:sym typeface="Manrope"/>
                        </a:rPr>
                        <a:t>Excellent (100+ inches)</a:t>
                      </a:r>
                      <a:endParaRPr sz="1200">
                        <a:latin typeface="Manrope"/>
                        <a:ea typeface="Manrope"/>
                        <a:cs typeface="Manrope"/>
                        <a:sym typeface="Manrope"/>
                      </a:endParaRPr>
                    </a:p>
                    <a:p>
                      <a:pPr marL="457200" lvl="0" indent="-3048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Manrope"/>
                        <a:buChar char="●"/>
                      </a:pPr>
                      <a:r>
                        <a:rPr lang="en" sz="1200">
                          <a:latin typeface="Manrope"/>
                          <a:ea typeface="Manrope"/>
                          <a:cs typeface="Manrope"/>
                          <a:sym typeface="Manrope"/>
                        </a:rPr>
                        <a:t>Good (90-99 inches)</a:t>
                      </a:r>
                      <a:endParaRPr sz="1200">
                        <a:latin typeface="Manrope"/>
                        <a:ea typeface="Manrope"/>
                        <a:cs typeface="Manrope"/>
                        <a:sym typeface="Manrope"/>
                      </a:endParaRPr>
                    </a:p>
                    <a:p>
                      <a:pPr marL="457200" lvl="0" indent="-3048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Manrope"/>
                        <a:buChar char="●"/>
                      </a:pPr>
                      <a:r>
                        <a:rPr lang="en" sz="1200">
                          <a:latin typeface="Manrope"/>
                          <a:ea typeface="Manrope"/>
                          <a:cs typeface="Manrope"/>
                          <a:sym typeface="Manrope"/>
                        </a:rPr>
                        <a:t>Typical (80-89 inches)</a:t>
                      </a:r>
                      <a:endParaRPr sz="1200">
                        <a:latin typeface="Manrope"/>
                        <a:ea typeface="Manrope"/>
                        <a:cs typeface="Manrope"/>
                        <a:sym typeface="Manrope"/>
                      </a:endParaRPr>
                    </a:p>
                    <a:p>
                      <a:pPr marL="457200" lvl="0" indent="-3048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Manrope"/>
                        <a:buChar char="●"/>
                      </a:pPr>
                      <a:r>
                        <a:rPr lang="en" sz="1200">
                          <a:latin typeface="Manrope"/>
                          <a:ea typeface="Manrope"/>
                          <a:cs typeface="Manrope"/>
                          <a:sym typeface="Manrope"/>
                        </a:rPr>
                        <a:t>Fair  (70-70 inches)</a:t>
                      </a:r>
                      <a:endParaRPr sz="1200">
                        <a:latin typeface="Manrope"/>
                        <a:ea typeface="Manrope"/>
                        <a:cs typeface="Manrope"/>
                        <a:sym typeface="Manrope"/>
                      </a:endParaRPr>
                    </a:p>
                    <a:p>
                      <a:pPr marL="457200" lvl="0" indent="-3048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Manrope"/>
                        <a:buChar char="●"/>
                      </a:pPr>
                      <a:r>
                        <a:rPr lang="en" sz="1200">
                          <a:latin typeface="Manrope"/>
                          <a:ea typeface="Manrope"/>
                          <a:cs typeface="Manrope"/>
                          <a:sym typeface="Manrope"/>
                        </a:rPr>
                        <a:t>Poor   (&lt;70 inches)</a:t>
                      </a:r>
                      <a:endParaRPr sz="1200">
                        <a:latin typeface="Manrope"/>
                        <a:ea typeface="Manrope"/>
                        <a:cs typeface="Manrope"/>
                        <a:sym typeface="Manrope"/>
                      </a:endParaRPr>
                    </a:p>
                    <a:p>
                      <a:pPr marL="457200" lvl="0" indent="-3048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Manrope"/>
                        <a:buChar char="●"/>
                      </a:pPr>
                      <a:r>
                        <a:rPr lang="en" sz="1200">
                          <a:latin typeface="Manrope"/>
                          <a:ea typeface="Manrope"/>
                          <a:cs typeface="Manrope"/>
                          <a:sym typeface="Manrope"/>
                        </a:rPr>
                        <a:t>NA (no basement)</a:t>
                      </a:r>
                      <a:endParaRPr sz="1200">
                        <a:latin typeface="Manrope"/>
                        <a:ea typeface="Manrope"/>
                        <a:cs typeface="Manrope"/>
                        <a:sym typeface="Manrop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66" name="Google Shape;366;p36"/>
          <p:cNvGraphicFramePr/>
          <p:nvPr/>
        </p:nvGraphicFramePr>
        <p:xfrm>
          <a:off x="855350" y="1510265"/>
          <a:ext cx="8036800" cy="3220400"/>
        </p:xfrm>
        <a:graphic>
          <a:graphicData uri="http://schemas.openxmlformats.org/drawingml/2006/table">
            <a:tbl>
              <a:tblPr>
                <a:noFill/>
                <a:tableStyleId>{B24735E9-D027-456C-A519-7F12C4824035}</a:tableStyleId>
              </a:tblPr>
              <a:tblGrid>
                <a:gridCol w="3966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70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38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Manrope"/>
                          <a:ea typeface="Manrope"/>
                          <a:cs typeface="Manrope"/>
                          <a:sym typeface="Manrope"/>
                        </a:rPr>
                        <a:t>Overall material and finish quality </a:t>
                      </a:r>
                      <a:endParaRPr sz="1300">
                        <a:solidFill>
                          <a:schemeClr val="dk1"/>
                        </a:solidFill>
                        <a:latin typeface="Manrope"/>
                        <a:ea typeface="Manrope"/>
                        <a:cs typeface="Manrope"/>
                        <a:sym typeface="Manrope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Manrope"/>
                          <a:ea typeface="Manrope"/>
                          <a:cs typeface="Manrope"/>
                          <a:sym typeface="Manrope"/>
                        </a:rPr>
                        <a:t>Neighborhood 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Manrope"/>
                          <a:ea typeface="Manrope"/>
                          <a:cs typeface="Manrope"/>
                          <a:sym typeface="Manrope"/>
                        </a:rPr>
                        <a:t>Exterior material quality </a:t>
                      </a:r>
                      <a:endParaRPr sz="1300">
                        <a:solidFill>
                          <a:schemeClr val="dk1"/>
                        </a:solidFill>
                        <a:latin typeface="Manrope"/>
                        <a:ea typeface="Manrope"/>
                        <a:cs typeface="Manrope"/>
                        <a:sym typeface="Manrope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Manrope"/>
                          <a:ea typeface="Manrope"/>
                          <a:cs typeface="Manrope"/>
                          <a:sym typeface="Manrope"/>
                        </a:rPr>
                        <a:t>Overall condition rating</a:t>
                      </a:r>
                      <a:endParaRPr sz="13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Manrope"/>
                          <a:ea typeface="Manrope"/>
                          <a:cs typeface="Manrope"/>
                          <a:sym typeface="Manrope"/>
                        </a:rPr>
                        <a:t>Above grade (ground) living area square feet 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Manrope"/>
                          <a:ea typeface="Manrope"/>
                          <a:cs typeface="Manrope"/>
                          <a:sym typeface="Manrope"/>
                        </a:rPr>
                        <a:t>Lot size in square feet</a:t>
                      </a:r>
                      <a:endParaRPr sz="1300">
                        <a:solidFill>
                          <a:schemeClr val="dk1"/>
                        </a:solidFill>
                        <a:latin typeface="Manrope"/>
                        <a:ea typeface="Manrope"/>
                        <a:cs typeface="Manrope"/>
                        <a:sym typeface="Manrope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2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Manrope"/>
                          <a:ea typeface="Manrope"/>
                          <a:cs typeface="Manrope"/>
                          <a:sym typeface="Manrope"/>
                        </a:rPr>
                        <a:t>Kitchen quality 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Manrope"/>
                          <a:ea typeface="Manrope"/>
                          <a:cs typeface="Manrope"/>
                          <a:sym typeface="Manrope"/>
                        </a:rPr>
                        <a:t>Size of garage in car capacity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47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Manrope"/>
                          <a:ea typeface="Manrope"/>
                          <a:cs typeface="Manrope"/>
                          <a:sym typeface="Manrope"/>
                        </a:rPr>
                        <a:t>Screen porch area in square feet</a:t>
                      </a:r>
                      <a:endParaRPr sz="1300">
                        <a:solidFill>
                          <a:schemeClr val="dk1"/>
                        </a:solidFill>
                        <a:latin typeface="Manrope"/>
                        <a:ea typeface="Manrope"/>
                        <a:cs typeface="Manrope"/>
                        <a:sym typeface="Manrope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Manrope"/>
                          <a:ea typeface="Manrope"/>
                          <a:cs typeface="Manrope"/>
                          <a:sym typeface="Manrope"/>
                        </a:rPr>
                        <a:t>Fireplace quality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0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Manrope"/>
                          <a:ea typeface="Manrope"/>
                          <a:cs typeface="Manrope"/>
                          <a:sym typeface="Manrope"/>
                        </a:rPr>
                        <a:t>Original construction date </a:t>
                      </a:r>
                      <a:endParaRPr sz="1300">
                        <a:solidFill>
                          <a:schemeClr val="dk1"/>
                        </a:solidFill>
                        <a:latin typeface="Manrope"/>
                        <a:ea typeface="Manrope"/>
                        <a:cs typeface="Manrope"/>
                        <a:sym typeface="Manrope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Manrope"/>
                          <a:ea typeface="Manrope"/>
                          <a:cs typeface="Manrope"/>
                          <a:sym typeface="Manrope"/>
                        </a:rPr>
                        <a:t>Basement finished area </a:t>
                      </a:r>
                      <a:endParaRPr sz="13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42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Manrope"/>
                          <a:ea typeface="Manrope"/>
                          <a:cs typeface="Manrope"/>
                          <a:sym typeface="Manrope"/>
                        </a:rPr>
                        <a:t>Proximity to main road or railroad </a:t>
                      </a:r>
                      <a:endParaRPr sz="1300">
                        <a:solidFill>
                          <a:schemeClr val="dk1"/>
                        </a:solidFill>
                        <a:latin typeface="Manrope"/>
                        <a:ea typeface="Manrope"/>
                        <a:cs typeface="Manrope"/>
                        <a:sym typeface="Manrope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Manrope"/>
                          <a:ea typeface="Manrope"/>
                          <a:cs typeface="Manrope"/>
                          <a:sym typeface="Manrope"/>
                        </a:rPr>
                        <a:t>Home functionality rating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288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Manrope"/>
                          <a:ea typeface="Manrope"/>
                          <a:cs typeface="Manrope"/>
                          <a:sym typeface="Manrope"/>
                        </a:rPr>
                        <a:t>Total square feet of basement area </a:t>
                      </a:r>
                      <a:endParaRPr sz="1300">
                        <a:solidFill>
                          <a:schemeClr val="dk1"/>
                        </a:solidFill>
                        <a:latin typeface="Manrope"/>
                        <a:ea typeface="Manrope"/>
                        <a:cs typeface="Manrope"/>
                        <a:sym typeface="Manrope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Manrope"/>
                          <a:ea typeface="Manrope"/>
                          <a:cs typeface="Manrope"/>
                          <a:sym typeface="Manrope"/>
                        </a:rPr>
                        <a:t>Height of basement</a:t>
                      </a:r>
                      <a:endParaRPr sz="1300">
                        <a:solidFill>
                          <a:schemeClr val="dk1"/>
                        </a:solidFill>
                        <a:latin typeface="Manrope"/>
                        <a:ea typeface="Manrope"/>
                        <a:cs typeface="Manrope"/>
                        <a:sym typeface="Manrope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67" name="Google Shape;367;p36"/>
          <p:cNvSpPr txBox="1">
            <a:spLocks noGrp="1"/>
          </p:cNvSpPr>
          <p:nvPr>
            <p:ph type="title" idx="4294967295"/>
          </p:nvPr>
        </p:nvSpPr>
        <p:spPr>
          <a:xfrm>
            <a:off x="762525" y="206950"/>
            <a:ext cx="8441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 sz="3300"/>
              <a:t>Selected Features</a:t>
            </a:r>
            <a:endParaRPr sz="3300"/>
          </a:p>
        </p:txBody>
      </p:sp>
      <p:sp>
        <p:nvSpPr>
          <p:cNvPr id="368" name="Google Shape;368;p36"/>
          <p:cNvSpPr txBox="1"/>
          <p:nvPr/>
        </p:nvSpPr>
        <p:spPr>
          <a:xfrm>
            <a:off x="791375" y="762275"/>
            <a:ext cx="3451200" cy="6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Manrope"/>
                <a:ea typeface="Manrope"/>
                <a:cs typeface="Manrope"/>
                <a:sym typeface="Manrope"/>
              </a:rPr>
              <a:t>Ridge model - 16 features selected</a:t>
            </a:r>
            <a:endParaRPr b="1">
              <a:latin typeface="Manrope"/>
              <a:ea typeface="Manrope"/>
              <a:cs typeface="Manrope"/>
              <a:sym typeface="Manrop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anrope"/>
                <a:ea typeface="Manrope"/>
                <a:cs typeface="Manrope"/>
                <a:sym typeface="Manrope"/>
              </a:rPr>
              <a:t>R2: 0.93 RMSE: 21072</a:t>
            </a:r>
            <a:endParaRPr>
              <a:latin typeface="Manrope"/>
              <a:ea typeface="Manrope"/>
              <a:cs typeface="Manrope"/>
              <a:sym typeface="Manrope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37"/>
          <p:cNvSpPr txBox="1">
            <a:spLocks noGrp="1"/>
          </p:cNvSpPr>
          <p:nvPr>
            <p:ph type="subTitle" idx="1"/>
          </p:nvPr>
        </p:nvSpPr>
        <p:spPr>
          <a:xfrm>
            <a:off x="3816000" y="3235975"/>
            <a:ext cx="4360200" cy="4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How we cleaned and prepared the data</a:t>
            </a:r>
            <a:endParaRPr/>
          </a:p>
        </p:txBody>
      </p:sp>
      <p:sp>
        <p:nvSpPr>
          <p:cNvPr id="374" name="Google Shape;374;p37"/>
          <p:cNvSpPr txBox="1">
            <a:spLocks noGrp="1"/>
          </p:cNvSpPr>
          <p:nvPr>
            <p:ph type="title"/>
          </p:nvPr>
        </p:nvSpPr>
        <p:spPr>
          <a:xfrm>
            <a:off x="3816000" y="2283425"/>
            <a:ext cx="43872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"/>
              <a:t>Data Cleaning </a:t>
            </a:r>
            <a:endParaRPr/>
          </a:p>
        </p:txBody>
      </p:sp>
      <p:sp>
        <p:nvSpPr>
          <p:cNvPr id="375" name="Google Shape;375;p37"/>
          <p:cNvSpPr txBox="1">
            <a:spLocks noGrp="1"/>
          </p:cNvSpPr>
          <p:nvPr>
            <p:ph type="title" idx="2"/>
          </p:nvPr>
        </p:nvSpPr>
        <p:spPr>
          <a:xfrm>
            <a:off x="3816000" y="1441625"/>
            <a:ext cx="31509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02.</a:t>
            </a:r>
            <a:endParaRPr/>
          </a:p>
        </p:txBody>
      </p:sp>
      <p:cxnSp>
        <p:nvCxnSpPr>
          <p:cNvPr id="376" name="Google Shape;376;p37"/>
          <p:cNvCxnSpPr/>
          <p:nvPr/>
        </p:nvCxnSpPr>
        <p:spPr>
          <a:xfrm>
            <a:off x="3609613" y="-3600"/>
            <a:ext cx="0" cy="5150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77" name="Google Shape;377;p37"/>
          <p:cNvCxnSpPr/>
          <p:nvPr/>
        </p:nvCxnSpPr>
        <p:spPr>
          <a:xfrm rot="10800000">
            <a:off x="3609800" y="535000"/>
            <a:ext cx="5575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78" name="Google Shape;378;p37"/>
          <p:cNvCxnSpPr/>
          <p:nvPr/>
        </p:nvCxnSpPr>
        <p:spPr>
          <a:xfrm rot="10800000">
            <a:off x="3609773" y="4608500"/>
            <a:ext cx="5575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79" name="Google Shape;379;p37"/>
          <p:cNvSpPr/>
          <p:nvPr/>
        </p:nvSpPr>
        <p:spPr>
          <a:xfrm rot="3079472">
            <a:off x="2514359" y="4265741"/>
            <a:ext cx="685540" cy="685540"/>
          </a:xfrm>
          <a:prstGeom prst="star4">
            <a:avLst>
              <a:gd name="adj" fmla="val 125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0" name="Google Shape;38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73350"/>
            <a:ext cx="3511199" cy="3511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38"/>
          <p:cNvSpPr txBox="1">
            <a:spLocks noGrp="1"/>
          </p:cNvSpPr>
          <p:nvPr>
            <p:ph type="title" idx="4294967295"/>
          </p:nvPr>
        </p:nvSpPr>
        <p:spPr>
          <a:xfrm>
            <a:off x="720000" y="2164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 sz="3300"/>
              <a:t>Our Cleaning Process</a:t>
            </a:r>
            <a:endParaRPr sz="3300"/>
          </a:p>
        </p:txBody>
      </p:sp>
      <p:sp>
        <p:nvSpPr>
          <p:cNvPr id="386" name="Google Shape;386;p38"/>
          <p:cNvSpPr txBox="1"/>
          <p:nvPr/>
        </p:nvSpPr>
        <p:spPr>
          <a:xfrm>
            <a:off x="1420350" y="3280250"/>
            <a:ext cx="11025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" sz="1600">
                <a:solidFill>
                  <a:srgbClr val="332F2F"/>
                </a:solidFill>
                <a:latin typeface="Manrope ExtraBold"/>
                <a:ea typeface="Manrope ExtraBold"/>
                <a:cs typeface="Manrope ExtraBold"/>
                <a:sym typeface="Manrope ExtraBold"/>
              </a:rPr>
              <a:t>Missing values </a:t>
            </a:r>
            <a:endParaRPr sz="1600" b="0" i="0" u="none" strike="noStrike" cap="none">
              <a:solidFill>
                <a:srgbClr val="332F2F"/>
              </a:solidFill>
              <a:latin typeface="Manrope ExtraBold"/>
              <a:ea typeface="Manrope ExtraBold"/>
              <a:cs typeface="Manrope ExtraBold"/>
              <a:sym typeface="Manrope ExtraBold"/>
            </a:endParaRPr>
          </a:p>
        </p:txBody>
      </p:sp>
      <p:sp>
        <p:nvSpPr>
          <p:cNvPr id="387" name="Google Shape;387;p38"/>
          <p:cNvSpPr txBox="1"/>
          <p:nvPr/>
        </p:nvSpPr>
        <p:spPr>
          <a:xfrm>
            <a:off x="863438" y="3714400"/>
            <a:ext cx="18030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>
              <a:solidFill>
                <a:srgbClr val="332F2F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88" name="Google Shape;388;p38"/>
          <p:cNvSpPr txBox="1"/>
          <p:nvPr/>
        </p:nvSpPr>
        <p:spPr>
          <a:xfrm>
            <a:off x="2963950" y="1494600"/>
            <a:ext cx="13494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rPr>
              <a:t>Multi-</a:t>
            </a:r>
            <a:endParaRPr sz="1600">
              <a:solidFill>
                <a:schemeClr val="dk1"/>
              </a:solidFill>
              <a:latin typeface="Manrope ExtraBold"/>
              <a:ea typeface="Manrope ExtraBold"/>
              <a:cs typeface="Manrope ExtraBold"/>
              <a:sym typeface="Manrope ExtraBold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rPr>
              <a:t>collinearity </a:t>
            </a:r>
            <a:endParaRPr sz="1600">
              <a:solidFill>
                <a:schemeClr val="dk1"/>
              </a:solidFill>
              <a:latin typeface="Manrope ExtraBold"/>
              <a:ea typeface="Manrope ExtraBold"/>
              <a:cs typeface="Manrope ExtraBold"/>
              <a:sym typeface="Manrope ExtraBold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" sz="900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rPr>
              <a:t>(numeric features)</a:t>
            </a:r>
            <a:endParaRPr sz="900">
              <a:solidFill>
                <a:schemeClr val="dk1"/>
              </a:solidFill>
              <a:latin typeface="Manrope ExtraBold"/>
              <a:ea typeface="Manrope ExtraBold"/>
              <a:cs typeface="Manrope ExtraBold"/>
              <a:sym typeface="Manrope ExtraBold"/>
            </a:endParaRPr>
          </a:p>
        </p:txBody>
      </p:sp>
      <p:sp>
        <p:nvSpPr>
          <p:cNvPr id="389" name="Google Shape;389;p38"/>
          <p:cNvSpPr txBox="1"/>
          <p:nvPr/>
        </p:nvSpPr>
        <p:spPr>
          <a:xfrm>
            <a:off x="6847825" y="1494600"/>
            <a:ext cx="16881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rPr>
              <a:t>Small variance </a:t>
            </a:r>
            <a:r>
              <a:rPr lang="en" sz="900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rPr>
              <a:t>(categorical variables)</a:t>
            </a:r>
            <a:endParaRPr sz="900" b="0" i="0" u="none" strike="noStrike" cap="none">
              <a:solidFill>
                <a:srgbClr val="332F2F"/>
              </a:solidFill>
              <a:latin typeface="Manrope ExtraBold"/>
              <a:ea typeface="Manrope ExtraBold"/>
              <a:cs typeface="Manrope ExtraBold"/>
              <a:sym typeface="Manrope ExtraBold"/>
            </a:endParaRPr>
          </a:p>
        </p:txBody>
      </p:sp>
      <p:sp>
        <p:nvSpPr>
          <p:cNvPr id="390" name="Google Shape;390;p38"/>
          <p:cNvSpPr txBox="1"/>
          <p:nvPr/>
        </p:nvSpPr>
        <p:spPr>
          <a:xfrm>
            <a:off x="4905850" y="3280275"/>
            <a:ext cx="13494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rPr>
              <a:t>80% of the same responses </a:t>
            </a:r>
            <a:r>
              <a:rPr lang="en" sz="900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rPr>
              <a:t>(categoric features)</a:t>
            </a:r>
            <a:endParaRPr sz="900" b="0" i="0" u="none" strike="noStrike" cap="none">
              <a:solidFill>
                <a:srgbClr val="332F2F"/>
              </a:solidFill>
              <a:latin typeface="Manrope ExtraBold"/>
              <a:ea typeface="Manrope ExtraBold"/>
              <a:cs typeface="Manrope ExtraBold"/>
              <a:sym typeface="Manrope ExtraBold"/>
            </a:endParaRPr>
          </a:p>
        </p:txBody>
      </p:sp>
      <p:grpSp>
        <p:nvGrpSpPr>
          <p:cNvPr id="391" name="Google Shape;391;p38"/>
          <p:cNvGrpSpPr/>
          <p:nvPr/>
        </p:nvGrpSpPr>
        <p:grpSpPr>
          <a:xfrm>
            <a:off x="1294899" y="1270189"/>
            <a:ext cx="939769" cy="976446"/>
            <a:chOff x="5344610" y="670930"/>
            <a:chExt cx="937800" cy="974400"/>
          </a:xfrm>
        </p:grpSpPr>
        <p:sp>
          <p:nvSpPr>
            <p:cNvPr id="392" name="Google Shape;392;p38"/>
            <p:cNvSpPr/>
            <p:nvPr/>
          </p:nvSpPr>
          <p:spPr>
            <a:xfrm>
              <a:off x="5488600" y="783150"/>
              <a:ext cx="649800" cy="750000"/>
            </a:xfrm>
            <a:prstGeom prst="star6">
              <a:avLst>
                <a:gd name="adj" fmla="val 28868"/>
                <a:gd name="hf" fmla="val 11547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" name="Google Shape;393;p38"/>
            <p:cNvSpPr/>
            <p:nvPr/>
          </p:nvSpPr>
          <p:spPr>
            <a:xfrm rot="1799850">
              <a:off x="5488586" y="783138"/>
              <a:ext cx="649849" cy="749983"/>
            </a:xfrm>
            <a:prstGeom prst="star6">
              <a:avLst>
                <a:gd name="adj" fmla="val 28868"/>
                <a:gd name="hf" fmla="val 11547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94" name="Google Shape;394;p38"/>
          <p:cNvGrpSpPr/>
          <p:nvPr/>
        </p:nvGrpSpPr>
        <p:grpSpPr>
          <a:xfrm>
            <a:off x="3214124" y="3055914"/>
            <a:ext cx="939769" cy="976446"/>
            <a:chOff x="5344610" y="670930"/>
            <a:chExt cx="937800" cy="974400"/>
          </a:xfrm>
        </p:grpSpPr>
        <p:sp>
          <p:nvSpPr>
            <p:cNvPr id="395" name="Google Shape;395;p38"/>
            <p:cNvSpPr/>
            <p:nvPr/>
          </p:nvSpPr>
          <p:spPr>
            <a:xfrm>
              <a:off x="5488600" y="783150"/>
              <a:ext cx="649800" cy="750000"/>
            </a:xfrm>
            <a:prstGeom prst="star6">
              <a:avLst>
                <a:gd name="adj" fmla="val 28868"/>
                <a:gd name="hf" fmla="val 11547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" name="Google Shape;396;p38"/>
            <p:cNvSpPr/>
            <p:nvPr/>
          </p:nvSpPr>
          <p:spPr>
            <a:xfrm rot="1799850">
              <a:off x="5488586" y="783138"/>
              <a:ext cx="649849" cy="749983"/>
            </a:xfrm>
            <a:prstGeom prst="star6">
              <a:avLst>
                <a:gd name="adj" fmla="val 28868"/>
                <a:gd name="hf" fmla="val 11547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97" name="Google Shape;397;p38"/>
          <p:cNvGrpSpPr/>
          <p:nvPr/>
        </p:nvGrpSpPr>
        <p:grpSpPr>
          <a:xfrm>
            <a:off x="5110716" y="1270270"/>
            <a:ext cx="939769" cy="976446"/>
            <a:chOff x="5344610" y="670930"/>
            <a:chExt cx="937800" cy="974400"/>
          </a:xfrm>
        </p:grpSpPr>
        <p:sp>
          <p:nvSpPr>
            <p:cNvPr id="398" name="Google Shape;398;p38"/>
            <p:cNvSpPr/>
            <p:nvPr/>
          </p:nvSpPr>
          <p:spPr>
            <a:xfrm>
              <a:off x="5488600" y="783150"/>
              <a:ext cx="649800" cy="750000"/>
            </a:xfrm>
            <a:prstGeom prst="star6">
              <a:avLst>
                <a:gd name="adj" fmla="val 28868"/>
                <a:gd name="hf" fmla="val 11547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" name="Google Shape;399;p38"/>
            <p:cNvSpPr/>
            <p:nvPr/>
          </p:nvSpPr>
          <p:spPr>
            <a:xfrm rot="1799850">
              <a:off x="5488586" y="783138"/>
              <a:ext cx="649849" cy="749983"/>
            </a:xfrm>
            <a:prstGeom prst="star6">
              <a:avLst>
                <a:gd name="adj" fmla="val 28868"/>
                <a:gd name="hf" fmla="val 11547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00" name="Google Shape;400;p38"/>
          <p:cNvGrpSpPr/>
          <p:nvPr/>
        </p:nvGrpSpPr>
        <p:grpSpPr>
          <a:xfrm>
            <a:off x="7052393" y="3055879"/>
            <a:ext cx="939769" cy="976446"/>
            <a:chOff x="5344610" y="670930"/>
            <a:chExt cx="937800" cy="974400"/>
          </a:xfrm>
        </p:grpSpPr>
        <p:sp>
          <p:nvSpPr>
            <p:cNvPr id="401" name="Google Shape;401;p38"/>
            <p:cNvSpPr/>
            <p:nvPr/>
          </p:nvSpPr>
          <p:spPr>
            <a:xfrm>
              <a:off x="5488600" y="783150"/>
              <a:ext cx="649800" cy="750000"/>
            </a:xfrm>
            <a:prstGeom prst="star6">
              <a:avLst>
                <a:gd name="adj" fmla="val 28868"/>
                <a:gd name="hf" fmla="val 11547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" name="Google Shape;402;p38"/>
            <p:cNvSpPr/>
            <p:nvPr/>
          </p:nvSpPr>
          <p:spPr>
            <a:xfrm rot="1799850">
              <a:off x="5488586" y="783138"/>
              <a:ext cx="649849" cy="749983"/>
            </a:xfrm>
            <a:prstGeom prst="star6">
              <a:avLst>
                <a:gd name="adj" fmla="val 28868"/>
                <a:gd name="hf" fmla="val 11547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403" name="Google Shape;403;p38"/>
          <p:cNvCxnSpPr>
            <a:stCxn id="388" idx="1"/>
            <a:endCxn id="386" idx="3"/>
          </p:cNvCxnSpPr>
          <p:nvPr/>
        </p:nvCxnSpPr>
        <p:spPr>
          <a:xfrm flipH="1">
            <a:off x="2522950" y="1758450"/>
            <a:ext cx="441000" cy="1785600"/>
          </a:xfrm>
          <a:prstGeom prst="bentConnector3">
            <a:avLst>
              <a:gd name="adj1" fmla="val 50011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04" name="Google Shape;404;p38"/>
          <p:cNvCxnSpPr>
            <a:stCxn id="388" idx="3"/>
            <a:endCxn id="390" idx="1"/>
          </p:cNvCxnSpPr>
          <p:nvPr/>
        </p:nvCxnSpPr>
        <p:spPr>
          <a:xfrm>
            <a:off x="4313350" y="1758450"/>
            <a:ext cx="592500" cy="17856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05" name="Google Shape;405;p38"/>
          <p:cNvCxnSpPr>
            <a:stCxn id="390" idx="3"/>
            <a:endCxn id="389" idx="1"/>
          </p:cNvCxnSpPr>
          <p:nvPr/>
        </p:nvCxnSpPr>
        <p:spPr>
          <a:xfrm rot="10800000" flipH="1">
            <a:off x="6255250" y="1758525"/>
            <a:ext cx="592500" cy="1785600"/>
          </a:xfrm>
          <a:prstGeom prst="bentConnector3">
            <a:avLst>
              <a:gd name="adj1" fmla="val 50006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406" name="Google Shape;406;p38"/>
          <p:cNvGrpSpPr/>
          <p:nvPr/>
        </p:nvGrpSpPr>
        <p:grpSpPr>
          <a:xfrm>
            <a:off x="7338353" y="3364843"/>
            <a:ext cx="368118" cy="358562"/>
            <a:chOff x="4592003" y="2165793"/>
            <a:chExt cx="368118" cy="358562"/>
          </a:xfrm>
        </p:grpSpPr>
        <p:sp>
          <p:nvSpPr>
            <p:cNvPr id="407" name="Google Shape;407;p38"/>
            <p:cNvSpPr/>
            <p:nvPr/>
          </p:nvSpPr>
          <p:spPr>
            <a:xfrm>
              <a:off x="4596781" y="2231931"/>
              <a:ext cx="358563" cy="292424"/>
            </a:xfrm>
            <a:custGeom>
              <a:avLst/>
              <a:gdLst/>
              <a:ahLst/>
              <a:cxnLst/>
              <a:rect l="l" t="t" r="r" b="b"/>
              <a:pathLst>
                <a:path w="13960" h="11385" extrusionOk="0">
                  <a:moveTo>
                    <a:pt x="4313" y="1303"/>
                  </a:moveTo>
                  <a:lnTo>
                    <a:pt x="4313" y="2544"/>
                  </a:lnTo>
                  <a:lnTo>
                    <a:pt x="3940" y="2544"/>
                  </a:lnTo>
                  <a:lnTo>
                    <a:pt x="3940" y="1303"/>
                  </a:lnTo>
                  <a:close/>
                  <a:moveTo>
                    <a:pt x="6980" y="559"/>
                  </a:moveTo>
                  <a:lnTo>
                    <a:pt x="8934" y="2544"/>
                  </a:lnTo>
                  <a:lnTo>
                    <a:pt x="8066" y="2544"/>
                  </a:lnTo>
                  <a:lnTo>
                    <a:pt x="8469" y="2947"/>
                  </a:lnTo>
                  <a:lnTo>
                    <a:pt x="10858" y="2947"/>
                  </a:lnTo>
                  <a:lnTo>
                    <a:pt x="10858" y="5025"/>
                  </a:lnTo>
                  <a:lnTo>
                    <a:pt x="9927" y="5025"/>
                  </a:lnTo>
                  <a:lnTo>
                    <a:pt x="6980" y="2048"/>
                  </a:lnTo>
                  <a:lnTo>
                    <a:pt x="4033" y="5025"/>
                  </a:lnTo>
                  <a:lnTo>
                    <a:pt x="3103" y="5025"/>
                  </a:lnTo>
                  <a:lnTo>
                    <a:pt x="3103" y="2947"/>
                  </a:lnTo>
                  <a:lnTo>
                    <a:pt x="5491" y="2947"/>
                  </a:lnTo>
                  <a:lnTo>
                    <a:pt x="5895" y="2544"/>
                  </a:lnTo>
                  <a:lnTo>
                    <a:pt x="5026" y="2544"/>
                  </a:lnTo>
                  <a:lnTo>
                    <a:pt x="6980" y="559"/>
                  </a:lnTo>
                  <a:close/>
                  <a:moveTo>
                    <a:pt x="8004" y="6235"/>
                  </a:moveTo>
                  <a:lnTo>
                    <a:pt x="8004" y="10113"/>
                  </a:lnTo>
                  <a:lnTo>
                    <a:pt x="5957" y="10113"/>
                  </a:lnTo>
                  <a:lnTo>
                    <a:pt x="5957" y="6235"/>
                  </a:lnTo>
                  <a:close/>
                  <a:moveTo>
                    <a:pt x="3103" y="9120"/>
                  </a:moveTo>
                  <a:lnTo>
                    <a:pt x="3103" y="10144"/>
                  </a:lnTo>
                  <a:lnTo>
                    <a:pt x="2079" y="10144"/>
                  </a:lnTo>
                  <a:cubicBezTo>
                    <a:pt x="2172" y="9616"/>
                    <a:pt x="2576" y="9213"/>
                    <a:pt x="3103" y="9120"/>
                  </a:cubicBezTo>
                  <a:close/>
                  <a:moveTo>
                    <a:pt x="10858" y="9120"/>
                  </a:moveTo>
                  <a:cubicBezTo>
                    <a:pt x="11385" y="9182"/>
                    <a:pt x="11788" y="9616"/>
                    <a:pt x="11881" y="10144"/>
                  </a:cubicBezTo>
                  <a:lnTo>
                    <a:pt x="10858" y="10144"/>
                  </a:lnTo>
                  <a:lnTo>
                    <a:pt x="10858" y="9120"/>
                  </a:lnTo>
                  <a:close/>
                  <a:moveTo>
                    <a:pt x="6980" y="0"/>
                  </a:moveTo>
                  <a:lnTo>
                    <a:pt x="4716" y="2234"/>
                  </a:lnTo>
                  <a:lnTo>
                    <a:pt x="4716" y="900"/>
                  </a:lnTo>
                  <a:lnTo>
                    <a:pt x="3506" y="900"/>
                  </a:lnTo>
                  <a:lnTo>
                    <a:pt x="3506" y="2544"/>
                  </a:lnTo>
                  <a:lnTo>
                    <a:pt x="2669" y="2544"/>
                  </a:lnTo>
                  <a:lnTo>
                    <a:pt x="2669" y="5398"/>
                  </a:lnTo>
                  <a:lnTo>
                    <a:pt x="3103" y="5398"/>
                  </a:lnTo>
                  <a:lnTo>
                    <a:pt x="3103" y="7662"/>
                  </a:lnTo>
                  <a:lnTo>
                    <a:pt x="3506" y="7662"/>
                  </a:lnTo>
                  <a:lnTo>
                    <a:pt x="3506" y="5398"/>
                  </a:lnTo>
                  <a:lnTo>
                    <a:pt x="4189" y="5398"/>
                  </a:lnTo>
                  <a:lnTo>
                    <a:pt x="6980" y="2606"/>
                  </a:lnTo>
                  <a:lnTo>
                    <a:pt x="9741" y="5398"/>
                  </a:lnTo>
                  <a:lnTo>
                    <a:pt x="10454" y="5398"/>
                  </a:lnTo>
                  <a:lnTo>
                    <a:pt x="10454" y="10113"/>
                  </a:lnTo>
                  <a:lnTo>
                    <a:pt x="8407" y="10113"/>
                  </a:lnTo>
                  <a:lnTo>
                    <a:pt x="8407" y="5801"/>
                  </a:lnTo>
                  <a:lnTo>
                    <a:pt x="5522" y="5801"/>
                  </a:lnTo>
                  <a:lnTo>
                    <a:pt x="5522" y="10113"/>
                  </a:lnTo>
                  <a:lnTo>
                    <a:pt x="3475" y="10113"/>
                  </a:lnTo>
                  <a:lnTo>
                    <a:pt x="3475" y="8065"/>
                  </a:lnTo>
                  <a:lnTo>
                    <a:pt x="3072" y="8065"/>
                  </a:lnTo>
                  <a:lnTo>
                    <a:pt x="3072" y="8686"/>
                  </a:lnTo>
                  <a:cubicBezTo>
                    <a:pt x="2327" y="8779"/>
                    <a:pt x="1738" y="9368"/>
                    <a:pt x="1645" y="10113"/>
                  </a:cubicBezTo>
                  <a:lnTo>
                    <a:pt x="1" y="10113"/>
                  </a:lnTo>
                  <a:lnTo>
                    <a:pt x="1" y="11384"/>
                  </a:lnTo>
                  <a:lnTo>
                    <a:pt x="11478" y="11384"/>
                  </a:lnTo>
                  <a:lnTo>
                    <a:pt x="11478" y="10950"/>
                  </a:lnTo>
                  <a:lnTo>
                    <a:pt x="404" y="10950"/>
                  </a:lnTo>
                  <a:lnTo>
                    <a:pt x="404" y="10516"/>
                  </a:lnTo>
                  <a:lnTo>
                    <a:pt x="13556" y="10516"/>
                  </a:lnTo>
                  <a:lnTo>
                    <a:pt x="13556" y="10950"/>
                  </a:lnTo>
                  <a:lnTo>
                    <a:pt x="12719" y="10950"/>
                  </a:lnTo>
                  <a:lnTo>
                    <a:pt x="12719" y="11384"/>
                  </a:lnTo>
                  <a:lnTo>
                    <a:pt x="13960" y="11384"/>
                  </a:lnTo>
                  <a:lnTo>
                    <a:pt x="13960" y="10113"/>
                  </a:lnTo>
                  <a:lnTo>
                    <a:pt x="12316" y="10113"/>
                  </a:lnTo>
                  <a:cubicBezTo>
                    <a:pt x="12223" y="9368"/>
                    <a:pt x="11602" y="8779"/>
                    <a:pt x="10858" y="8686"/>
                  </a:cubicBezTo>
                  <a:lnTo>
                    <a:pt x="10858" y="5398"/>
                  </a:lnTo>
                  <a:lnTo>
                    <a:pt x="11261" y="5398"/>
                  </a:lnTo>
                  <a:lnTo>
                    <a:pt x="11261" y="2544"/>
                  </a:lnTo>
                  <a:lnTo>
                    <a:pt x="9524" y="2544"/>
                  </a:lnTo>
                  <a:lnTo>
                    <a:pt x="69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" name="Google Shape;408;p38"/>
            <p:cNvSpPr/>
            <p:nvPr/>
          </p:nvSpPr>
          <p:spPr>
            <a:xfrm>
              <a:off x="4901944" y="2513182"/>
              <a:ext cx="11173" cy="11173"/>
            </a:xfrm>
            <a:custGeom>
              <a:avLst/>
              <a:gdLst/>
              <a:ahLst/>
              <a:cxnLst/>
              <a:rect l="l" t="t" r="r" b="b"/>
              <a:pathLst>
                <a:path w="435" h="435" extrusionOk="0">
                  <a:moveTo>
                    <a:pt x="0" y="0"/>
                  </a:moveTo>
                  <a:lnTo>
                    <a:pt x="0" y="434"/>
                  </a:lnTo>
                  <a:lnTo>
                    <a:pt x="435" y="434"/>
                  </a:lnTo>
                  <a:lnTo>
                    <a:pt x="43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" name="Google Shape;409;p38"/>
            <p:cNvSpPr/>
            <p:nvPr/>
          </p:nvSpPr>
          <p:spPr>
            <a:xfrm>
              <a:off x="4592003" y="2165793"/>
              <a:ext cx="94855" cy="41456"/>
            </a:xfrm>
            <a:custGeom>
              <a:avLst/>
              <a:gdLst/>
              <a:ahLst/>
              <a:cxnLst/>
              <a:rect l="l" t="t" r="r" b="b"/>
              <a:pathLst>
                <a:path w="3693" h="1614" extrusionOk="0">
                  <a:moveTo>
                    <a:pt x="2668" y="404"/>
                  </a:moveTo>
                  <a:cubicBezTo>
                    <a:pt x="3227" y="404"/>
                    <a:pt x="3227" y="1210"/>
                    <a:pt x="2668" y="1210"/>
                  </a:cubicBezTo>
                  <a:lnTo>
                    <a:pt x="1024" y="1210"/>
                  </a:lnTo>
                  <a:cubicBezTo>
                    <a:pt x="466" y="1210"/>
                    <a:pt x="466" y="404"/>
                    <a:pt x="1024" y="404"/>
                  </a:cubicBezTo>
                  <a:close/>
                  <a:moveTo>
                    <a:pt x="1024" y="1"/>
                  </a:moveTo>
                  <a:cubicBezTo>
                    <a:pt x="1" y="63"/>
                    <a:pt x="1" y="1552"/>
                    <a:pt x="1024" y="1614"/>
                  </a:cubicBezTo>
                  <a:lnTo>
                    <a:pt x="2668" y="1614"/>
                  </a:lnTo>
                  <a:cubicBezTo>
                    <a:pt x="3692" y="1552"/>
                    <a:pt x="3692" y="63"/>
                    <a:pt x="26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" name="Google Shape;410;p38"/>
            <p:cNvSpPr/>
            <p:nvPr/>
          </p:nvSpPr>
          <p:spPr>
            <a:xfrm>
              <a:off x="4865292" y="2165793"/>
              <a:ext cx="94829" cy="41456"/>
            </a:xfrm>
            <a:custGeom>
              <a:avLst/>
              <a:gdLst/>
              <a:ahLst/>
              <a:cxnLst/>
              <a:rect l="l" t="t" r="r" b="b"/>
              <a:pathLst>
                <a:path w="3692" h="1614" extrusionOk="0">
                  <a:moveTo>
                    <a:pt x="2699" y="404"/>
                  </a:moveTo>
                  <a:cubicBezTo>
                    <a:pt x="3226" y="404"/>
                    <a:pt x="3226" y="1210"/>
                    <a:pt x="2699" y="1210"/>
                  </a:cubicBezTo>
                  <a:lnTo>
                    <a:pt x="1024" y="1210"/>
                  </a:lnTo>
                  <a:cubicBezTo>
                    <a:pt x="466" y="1210"/>
                    <a:pt x="466" y="404"/>
                    <a:pt x="1024" y="404"/>
                  </a:cubicBezTo>
                  <a:close/>
                  <a:moveTo>
                    <a:pt x="1024" y="1"/>
                  </a:moveTo>
                  <a:cubicBezTo>
                    <a:pt x="0" y="63"/>
                    <a:pt x="0" y="1552"/>
                    <a:pt x="1024" y="1614"/>
                  </a:cubicBezTo>
                  <a:lnTo>
                    <a:pt x="2699" y="1614"/>
                  </a:lnTo>
                  <a:cubicBezTo>
                    <a:pt x="3692" y="1552"/>
                    <a:pt x="3692" y="63"/>
                    <a:pt x="26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" name="Google Shape;411;p38"/>
            <p:cNvSpPr/>
            <p:nvPr/>
          </p:nvSpPr>
          <p:spPr>
            <a:xfrm>
              <a:off x="4697980" y="2392077"/>
              <a:ext cx="31105" cy="31079"/>
            </a:xfrm>
            <a:custGeom>
              <a:avLst/>
              <a:gdLst/>
              <a:ahLst/>
              <a:cxnLst/>
              <a:rect l="l" t="t" r="r" b="b"/>
              <a:pathLst>
                <a:path w="1211" h="1210" extrusionOk="0">
                  <a:moveTo>
                    <a:pt x="776" y="403"/>
                  </a:moveTo>
                  <a:lnTo>
                    <a:pt x="807" y="807"/>
                  </a:lnTo>
                  <a:lnTo>
                    <a:pt x="373" y="807"/>
                  </a:lnTo>
                  <a:lnTo>
                    <a:pt x="373" y="403"/>
                  </a:lnTo>
                  <a:close/>
                  <a:moveTo>
                    <a:pt x="0" y="0"/>
                  </a:moveTo>
                  <a:lnTo>
                    <a:pt x="0" y="1210"/>
                  </a:lnTo>
                  <a:lnTo>
                    <a:pt x="1210" y="1210"/>
                  </a:lnTo>
                  <a:lnTo>
                    <a:pt x="121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" name="Google Shape;412;p38"/>
            <p:cNvSpPr/>
            <p:nvPr/>
          </p:nvSpPr>
          <p:spPr>
            <a:xfrm>
              <a:off x="4823066" y="2392077"/>
              <a:ext cx="31901" cy="31079"/>
            </a:xfrm>
            <a:custGeom>
              <a:avLst/>
              <a:gdLst/>
              <a:ahLst/>
              <a:cxnLst/>
              <a:rect l="l" t="t" r="r" b="b"/>
              <a:pathLst>
                <a:path w="1242" h="1210" extrusionOk="0">
                  <a:moveTo>
                    <a:pt x="838" y="403"/>
                  </a:moveTo>
                  <a:lnTo>
                    <a:pt x="838" y="807"/>
                  </a:lnTo>
                  <a:lnTo>
                    <a:pt x="404" y="807"/>
                  </a:lnTo>
                  <a:lnTo>
                    <a:pt x="404" y="403"/>
                  </a:lnTo>
                  <a:close/>
                  <a:moveTo>
                    <a:pt x="0" y="0"/>
                  </a:moveTo>
                  <a:lnTo>
                    <a:pt x="0" y="1210"/>
                  </a:lnTo>
                  <a:lnTo>
                    <a:pt x="1241" y="1210"/>
                  </a:lnTo>
                  <a:lnTo>
                    <a:pt x="124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" name="Google Shape;413;p38"/>
            <p:cNvSpPr/>
            <p:nvPr/>
          </p:nvSpPr>
          <p:spPr>
            <a:xfrm>
              <a:off x="4749761" y="2349851"/>
              <a:ext cx="10377" cy="10377"/>
            </a:xfrm>
            <a:custGeom>
              <a:avLst/>
              <a:gdLst/>
              <a:ahLst/>
              <a:cxnLst/>
              <a:rect l="l" t="t" r="r" b="b"/>
              <a:pathLst>
                <a:path w="404" h="404" extrusionOk="0">
                  <a:moveTo>
                    <a:pt x="1" y="0"/>
                  </a:moveTo>
                  <a:lnTo>
                    <a:pt x="1" y="403"/>
                  </a:lnTo>
                  <a:lnTo>
                    <a:pt x="404" y="403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" name="Google Shape;414;p38"/>
            <p:cNvSpPr/>
            <p:nvPr/>
          </p:nvSpPr>
          <p:spPr>
            <a:xfrm>
              <a:off x="4770488" y="2349851"/>
              <a:ext cx="10377" cy="10377"/>
            </a:xfrm>
            <a:custGeom>
              <a:avLst/>
              <a:gdLst/>
              <a:ahLst/>
              <a:cxnLst/>
              <a:rect l="l" t="t" r="r" b="b"/>
              <a:pathLst>
                <a:path w="404" h="404" extrusionOk="0">
                  <a:moveTo>
                    <a:pt x="0" y="0"/>
                  </a:moveTo>
                  <a:lnTo>
                    <a:pt x="0" y="403"/>
                  </a:lnTo>
                  <a:lnTo>
                    <a:pt x="403" y="403"/>
                  </a:lnTo>
                  <a:lnTo>
                    <a:pt x="40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" name="Google Shape;415;p38"/>
            <p:cNvSpPr/>
            <p:nvPr/>
          </p:nvSpPr>
          <p:spPr>
            <a:xfrm>
              <a:off x="4791987" y="2349851"/>
              <a:ext cx="10377" cy="10377"/>
            </a:xfrm>
            <a:custGeom>
              <a:avLst/>
              <a:gdLst/>
              <a:ahLst/>
              <a:cxnLst/>
              <a:rect l="l" t="t" r="r" b="b"/>
              <a:pathLst>
                <a:path w="404" h="404" extrusionOk="0">
                  <a:moveTo>
                    <a:pt x="1" y="0"/>
                  </a:moveTo>
                  <a:lnTo>
                    <a:pt x="1" y="403"/>
                  </a:lnTo>
                  <a:lnTo>
                    <a:pt x="404" y="403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" name="Google Shape;416;p38"/>
            <p:cNvSpPr/>
            <p:nvPr/>
          </p:nvSpPr>
          <p:spPr>
            <a:xfrm>
              <a:off x="4780839" y="2433507"/>
              <a:ext cx="11173" cy="10377"/>
            </a:xfrm>
            <a:custGeom>
              <a:avLst/>
              <a:gdLst/>
              <a:ahLst/>
              <a:cxnLst/>
              <a:rect l="l" t="t" r="r" b="b"/>
              <a:pathLst>
                <a:path w="435" h="404" extrusionOk="0">
                  <a:moveTo>
                    <a:pt x="0" y="0"/>
                  </a:moveTo>
                  <a:lnTo>
                    <a:pt x="0" y="403"/>
                  </a:lnTo>
                  <a:lnTo>
                    <a:pt x="435" y="403"/>
                  </a:lnTo>
                  <a:lnTo>
                    <a:pt x="43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" name="Google Shape;417;p38"/>
            <p:cNvSpPr/>
            <p:nvPr/>
          </p:nvSpPr>
          <p:spPr>
            <a:xfrm>
              <a:off x="4686832" y="2317976"/>
              <a:ext cx="10377" cy="10377"/>
            </a:xfrm>
            <a:custGeom>
              <a:avLst/>
              <a:gdLst/>
              <a:ahLst/>
              <a:cxnLst/>
              <a:rect l="l" t="t" r="r" b="b"/>
              <a:pathLst>
                <a:path w="404" h="404" extrusionOk="0">
                  <a:moveTo>
                    <a:pt x="0" y="0"/>
                  </a:moveTo>
                  <a:lnTo>
                    <a:pt x="0" y="404"/>
                  </a:lnTo>
                  <a:lnTo>
                    <a:pt x="403" y="404"/>
                  </a:lnTo>
                  <a:lnTo>
                    <a:pt x="40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" name="Google Shape;418;p38"/>
            <p:cNvSpPr/>
            <p:nvPr/>
          </p:nvSpPr>
          <p:spPr>
            <a:xfrm>
              <a:off x="4833417" y="2317976"/>
              <a:ext cx="11173" cy="10377"/>
            </a:xfrm>
            <a:custGeom>
              <a:avLst/>
              <a:gdLst/>
              <a:ahLst/>
              <a:cxnLst/>
              <a:rect l="l" t="t" r="r" b="b"/>
              <a:pathLst>
                <a:path w="435" h="404" extrusionOk="0">
                  <a:moveTo>
                    <a:pt x="1" y="0"/>
                  </a:moveTo>
                  <a:lnTo>
                    <a:pt x="1" y="404"/>
                  </a:lnTo>
                  <a:lnTo>
                    <a:pt x="435" y="404"/>
                  </a:lnTo>
                  <a:lnTo>
                    <a:pt x="43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19" name="Google Shape;419;p38"/>
          <p:cNvGrpSpPr/>
          <p:nvPr/>
        </p:nvGrpSpPr>
        <p:grpSpPr>
          <a:xfrm>
            <a:off x="5401266" y="1611153"/>
            <a:ext cx="358537" cy="294607"/>
            <a:chOff x="3822378" y="2199466"/>
            <a:chExt cx="358537" cy="294607"/>
          </a:xfrm>
        </p:grpSpPr>
        <p:sp>
          <p:nvSpPr>
            <p:cNvPr id="420" name="Google Shape;420;p38"/>
            <p:cNvSpPr/>
            <p:nvPr/>
          </p:nvSpPr>
          <p:spPr>
            <a:xfrm>
              <a:off x="4127516" y="2483696"/>
              <a:ext cx="10377" cy="10377"/>
            </a:xfrm>
            <a:custGeom>
              <a:avLst/>
              <a:gdLst/>
              <a:ahLst/>
              <a:cxnLst/>
              <a:rect l="l" t="t" r="r" b="b"/>
              <a:pathLst>
                <a:path w="404" h="404" extrusionOk="0">
                  <a:moveTo>
                    <a:pt x="1" y="0"/>
                  </a:moveTo>
                  <a:lnTo>
                    <a:pt x="1" y="404"/>
                  </a:lnTo>
                  <a:lnTo>
                    <a:pt x="404" y="404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" name="Google Shape;421;p38"/>
            <p:cNvSpPr/>
            <p:nvPr/>
          </p:nvSpPr>
          <p:spPr>
            <a:xfrm>
              <a:off x="3822378" y="2199466"/>
              <a:ext cx="358537" cy="294607"/>
            </a:xfrm>
            <a:custGeom>
              <a:avLst/>
              <a:gdLst/>
              <a:ahLst/>
              <a:cxnLst/>
              <a:rect l="l" t="t" r="r" b="b"/>
              <a:pathLst>
                <a:path w="13959" h="11470" extrusionOk="0">
                  <a:moveTo>
                    <a:pt x="1753" y="0"/>
                  </a:moveTo>
                  <a:cubicBezTo>
                    <a:pt x="931" y="0"/>
                    <a:pt x="109" y="535"/>
                    <a:pt x="0" y="1606"/>
                  </a:cubicBezTo>
                  <a:lnTo>
                    <a:pt x="0" y="9733"/>
                  </a:lnTo>
                  <a:cubicBezTo>
                    <a:pt x="0" y="10694"/>
                    <a:pt x="807" y="11470"/>
                    <a:pt x="1768" y="11470"/>
                  </a:cubicBezTo>
                  <a:lnTo>
                    <a:pt x="11477" y="11470"/>
                  </a:lnTo>
                  <a:lnTo>
                    <a:pt x="11477" y="11066"/>
                  </a:lnTo>
                  <a:lnTo>
                    <a:pt x="1737" y="11066"/>
                  </a:lnTo>
                  <a:cubicBezTo>
                    <a:pt x="993" y="11066"/>
                    <a:pt x="403" y="10446"/>
                    <a:pt x="403" y="9733"/>
                  </a:cubicBezTo>
                  <a:lnTo>
                    <a:pt x="403" y="9329"/>
                  </a:lnTo>
                  <a:cubicBezTo>
                    <a:pt x="357" y="8383"/>
                    <a:pt x="1055" y="7910"/>
                    <a:pt x="1753" y="7910"/>
                  </a:cubicBezTo>
                  <a:cubicBezTo>
                    <a:pt x="2451" y="7910"/>
                    <a:pt x="3149" y="8383"/>
                    <a:pt x="3102" y="9329"/>
                  </a:cubicBezTo>
                  <a:lnTo>
                    <a:pt x="3102" y="9639"/>
                  </a:lnTo>
                  <a:lnTo>
                    <a:pt x="3505" y="9639"/>
                  </a:lnTo>
                  <a:lnTo>
                    <a:pt x="3505" y="4335"/>
                  </a:lnTo>
                  <a:lnTo>
                    <a:pt x="3102" y="4335"/>
                  </a:lnTo>
                  <a:lnTo>
                    <a:pt x="3102" y="8213"/>
                  </a:lnTo>
                  <a:cubicBezTo>
                    <a:pt x="2745" y="7794"/>
                    <a:pt x="2249" y="7584"/>
                    <a:pt x="1753" y="7584"/>
                  </a:cubicBezTo>
                  <a:cubicBezTo>
                    <a:pt x="1256" y="7584"/>
                    <a:pt x="760" y="7794"/>
                    <a:pt x="403" y="8213"/>
                  </a:cubicBezTo>
                  <a:lnTo>
                    <a:pt x="403" y="1606"/>
                  </a:lnTo>
                  <a:cubicBezTo>
                    <a:pt x="357" y="659"/>
                    <a:pt x="1055" y="186"/>
                    <a:pt x="1753" y="186"/>
                  </a:cubicBezTo>
                  <a:cubicBezTo>
                    <a:pt x="2451" y="186"/>
                    <a:pt x="3149" y="659"/>
                    <a:pt x="3102" y="1606"/>
                  </a:cubicBezTo>
                  <a:lnTo>
                    <a:pt x="3102" y="3932"/>
                  </a:lnTo>
                  <a:lnTo>
                    <a:pt x="3505" y="3932"/>
                  </a:lnTo>
                  <a:lnTo>
                    <a:pt x="3505" y="2877"/>
                  </a:lnTo>
                  <a:lnTo>
                    <a:pt x="13556" y="2877"/>
                  </a:lnTo>
                  <a:lnTo>
                    <a:pt x="13556" y="11066"/>
                  </a:lnTo>
                  <a:lnTo>
                    <a:pt x="12687" y="11066"/>
                  </a:lnTo>
                  <a:lnTo>
                    <a:pt x="12687" y="11470"/>
                  </a:lnTo>
                  <a:lnTo>
                    <a:pt x="13959" y="11470"/>
                  </a:lnTo>
                  <a:lnTo>
                    <a:pt x="13959" y="2474"/>
                  </a:lnTo>
                  <a:lnTo>
                    <a:pt x="3505" y="2474"/>
                  </a:lnTo>
                  <a:lnTo>
                    <a:pt x="3505" y="1606"/>
                  </a:lnTo>
                  <a:cubicBezTo>
                    <a:pt x="3397" y="535"/>
                    <a:pt x="2575" y="0"/>
                    <a:pt x="17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" name="Google Shape;422;p38"/>
            <p:cNvSpPr/>
            <p:nvPr/>
          </p:nvSpPr>
          <p:spPr>
            <a:xfrm>
              <a:off x="3964185" y="2290082"/>
              <a:ext cx="147432" cy="168134"/>
            </a:xfrm>
            <a:custGeom>
              <a:avLst/>
              <a:gdLst/>
              <a:ahLst/>
              <a:cxnLst/>
              <a:rect l="l" t="t" r="r" b="b"/>
              <a:pathLst>
                <a:path w="5740" h="6546" extrusionOk="0">
                  <a:moveTo>
                    <a:pt x="2885" y="1"/>
                  </a:moveTo>
                  <a:lnTo>
                    <a:pt x="1179" y="1428"/>
                  </a:lnTo>
                  <a:lnTo>
                    <a:pt x="1" y="1428"/>
                  </a:lnTo>
                  <a:lnTo>
                    <a:pt x="1" y="3475"/>
                  </a:lnTo>
                  <a:lnTo>
                    <a:pt x="435" y="3475"/>
                  </a:lnTo>
                  <a:lnTo>
                    <a:pt x="435" y="6546"/>
                  </a:lnTo>
                  <a:lnTo>
                    <a:pt x="5336" y="6546"/>
                  </a:lnTo>
                  <a:lnTo>
                    <a:pt x="5336" y="3475"/>
                  </a:lnTo>
                  <a:lnTo>
                    <a:pt x="5739" y="3475"/>
                  </a:lnTo>
                  <a:lnTo>
                    <a:pt x="5739" y="1428"/>
                  </a:lnTo>
                  <a:lnTo>
                    <a:pt x="4591" y="1428"/>
                  </a:lnTo>
                  <a:lnTo>
                    <a:pt x="4095" y="993"/>
                  </a:lnTo>
                  <a:lnTo>
                    <a:pt x="3847" y="1303"/>
                  </a:lnTo>
                  <a:lnTo>
                    <a:pt x="4436" y="1831"/>
                  </a:lnTo>
                  <a:lnTo>
                    <a:pt x="5336" y="1831"/>
                  </a:lnTo>
                  <a:lnTo>
                    <a:pt x="5336" y="3041"/>
                  </a:lnTo>
                  <a:lnTo>
                    <a:pt x="4933" y="3041"/>
                  </a:lnTo>
                  <a:lnTo>
                    <a:pt x="4933" y="6142"/>
                  </a:lnTo>
                  <a:lnTo>
                    <a:pt x="838" y="6142"/>
                  </a:lnTo>
                  <a:lnTo>
                    <a:pt x="838" y="3041"/>
                  </a:lnTo>
                  <a:lnTo>
                    <a:pt x="466" y="3041"/>
                  </a:lnTo>
                  <a:lnTo>
                    <a:pt x="466" y="1831"/>
                  </a:lnTo>
                  <a:lnTo>
                    <a:pt x="1334" y="1831"/>
                  </a:lnTo>
                  <a:lnTo>
                    <a:pt x="2885" y="528"/>
                  </a:lnTo>
                  <a:lnTo>
                    <a:pt x="3506" y="1024"/>
                  </a:lnTo>
                  <a:lnTo>
                    <a:pt x="3754" y="714"/>
                  </a:lnTo>
                  <a:lnTo>
                    <a:pt x="288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" name="Google Shape;423;p38"/>
            <p:cNvSpPr/>
            <p:nvPr/>
          </p:nvSpPr>
          <p:spPr>
            <a:xfrm>
              <a:off x="3985709" y="2347463"/>
              <a:ext cx="10377" cy="10377"/>
            </a:xfrm>
            <a:custGeom>
              <a:avLst/>
              <a:gdLst/>
              <a:ahLst/>
              <a:cxnLst/>
              <a:rect l="l" t="t" r="r" b="b"/>
              <a:pathLst>
                <a:path w="404" h="404" extrusionOk="0">
                  <a:moveTo>
                    <a:pt x="0" y="0"/>
                  </a:moveTo>
                  <a:lnTo>
                    <a:pt x="0" y="403"/>
                  </a:lnTo>
                  <a:lnTo>
                    <a:pt x="403" y="403"/>
                  </a:lnTo>
                  <a:lnTo>
                    <a:pt x="40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" name="Google Shape;424;p38"/>
            <p:cNvSpPr/>
            <p:nvPr/>
          </p:nvSpPr>
          <p:spPr>
            <a:xfrm>
              <a:off x="3927532" y="2283712"/>
              <a:ext cx="31901" cy="189658"/>
            </a:xfrm>
            <a:custGeom>
              <a:avLst/>
              <a:gdLst/>
              <a:ahLst/>
              <a:cxnLst/>
              <a:rect l="l" t="t" r="r" b="b"/>
              <a:pathLst>
                <a:path w="1242" h="7384" extrusionOk="0">
                  <a:moveTo>
                    <a:pt x="1" y="1"/>
                  </a:moveTo>
                  <a:lnTo>
                    <a:pt x="1" y="435"/>
                  </a:lnTo>
                  <a:lnTo>
                    <a:pt x="404" y="435"/>
                  </a:lnTo>
                  <a:lnTo>
                    <a:pt x="404" y="6980"/>
                  </a:lnTo>
                  <a:lnTo>
                    <a:pt x="1" y="6980"/>
                  </a:lnTo>
                  <a:lnTo>
                    <a:pt x="1" y="7383"/>
                  </a:lnTo>
                  <a:lnTo>
                    <a:pt x="1241" y="7383"/>
                  </a:lnTo>
                  <a:lnTo>
                    <a:pt x="1241" y="6980"/>
                  </a:lnTo>
                  <a:lnTo>
                    <a:pt x="838" y="6980"/>
                  </a:lnTo>
                  <a:lnTo>
                    <a:pt x="838" y="435"/>
                  </a:lnTo>
                  <a:lnTo>
                    <a:pt x="1241" y="435"/>
                  </a:lnTo>
                  <a:lnTo>
                    <a:pt x="124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" name="Google Shape;425;p38"/>
            <p:cNvSpPr/>
            <p:nvPr/>
          </p:nvSpPr>
          <p:spPr>
            <a:xfrm>
              <a:off x="3843876" y="2231931"/>
              <a:ext cx="10377" cy="10377"/>
            </a:xfrm>
            <a:custGeom>
              <a:avLst/>
              <a:gdLst/>
              <a:ahLst/>
              <a:cxnLst/>
              <a:rect l="l" t="t" r="r" b="b"/>
              <a:pathLst>
                <a:path w="404" h="404" extrusionOk="0">
                  <a:moveTo>
                    <a:pt x="1" y="0"/>
                  </a:moveTo>
                  <a:lnTo>
                    <a:pt x="1" y="404"/>
                  </a:lnTo>
                  <a:lnTo>
                    <a:pt x="404" y="404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" name="Google Shape;426;p38"/>
            <p:cNvSpPr/>
            <p:nvPr/>
          </p:nvSpPr>
          <p:spPr>
            <a:xfrm>
              <a:off x="3843876" y="2252634"/>
              <a:ext cx="10377" cy="10402"/>
            </a:xfrm>
            <a:custGeom>
              <a:avLst/>
              <a:gdLst/>
              <a:ahLst/>
              <a:cxnLst/>
              <a:rect l="l" t="t" r="r" b="b"/>
              <a:pathLst>
                <a:path w="404" h="405" extrusionOk="0">
                  <a:moveTo>
                    <a:pt x="1" y="1"/>
                  </a:moveTo>
                  <a:lnTo>
                    <a:pt x="1" y="404"/>
                  </a:lnTo>
                  <a:lnTo>
                    <a:pt x="404" y="40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" name="Google Shape;427;p38"/>
            <p:cNvSpPr/>
            <p:nvPr/>
          </p:nvSpPr>
          <p:spPr>
            <a:xfrm>
              <a:off x="4112387" y="2410391"/>
              <a:ext cx="35882" cy="10377"/>
            </a:xfrm>
            <a:custGeom>
              <a:avLst/>
              <a:gdLst/>
              <a:ahLst/>
              <a:cxnLst/>
              <a:rect l="l" t="t" r="r" b="b"/>
              <a:pathLst>
                <a:path w="1397" h="404" extrusionOk="0">
                  <a:moveTo>
                    <a:pt x="0" y="1"/>
                  </a:moveTo>
                  <a:lnTo>
                    <a:pt x="0" y="404"/>
                  </a:lnTo>
                  <a:lnTo>
                    <a:pt x="1396" y="404"/>
                  </a:lnTo>
                  <a:lnTo>
                    <a:pt x="139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" name="Google Shape;428;p38"/>
            <p:cNvSpPr/>
            <p:nvPr/>
          </p:nvSpPr>
          <p:spPr>
            <a:xfrm>
              <a:off x="4112387" y="2431119"/>
              <a:ext cx="46233" cy="10377"/>
            </a:xfrm>
            <a:custGeom>
              <a:avLst/>
              <a:gdLst/>
              <a:ahLst/>
              <a:cxnLst/>
              <a:rect l="l" t="t" r="r" b="b"/>
              <a:pathLst>
                <a:path w="1800" h="404" extrusionOk="0">
                  <a:moveTo>
                    <a:pt x="0" y="0"/>
                  </a:moveTo>
                  <a:lnTo>
                    <a:pt x="0" y="403"/>
                  </a:lnTo>
                  <a:lnTo>
                    <a:pt x="1799" y="403"/>
                  </a:lnTo>
                  <a:lnTo>
                    <a:pt x="179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29" name="Google Shape;429;p38"/>
          <p:cNvGrpSpPr/>
          <p:nvPr/>
        </p:nvGrpSpPr>
        <p:grpSpPr>
          <a:xfrm>
            <a:off x="3505234" y="3407069"/>
            <a:ext cx="357766" cy="274110"/>
            <a:chOff x="2273521" y="2208019"/>
            <a:chExt cx="357766" cy="274110"/>
          </a:xfrm>
        </p:grpSpPr>
        <p:sp>
          <p:nvSpPr>
            <p:cNvPr id="430" name="Google Shape;430;p38"/>
            <p:cNvSpPr/>
            <p:nvPr/>
          </p:nvSpPr>
          <p:spPr>
            <a:xfrm>
              <a:off x="2578659" y="2470956"/>
              <a:ext cx="10402" cy="10377"/>
            </a:xfrm>
            <a:custGeom>
              <a:avLst/>
              <a:gdLst/>
              <a:ahLst/>
              <a:cxnLst/>
              <a:rect l="l" t="t" r="r" b="b"/>
              <a:pathLst>
                <a:path w="405" h="404" extrusionOk="0">
                  <a:moveTo>
                    <a:pt x="1" y="0"/>
                  </a:moveTo>
                  <a:lnTo>
                    <a:pt x="1" y="403"/>
                  </a:lnTo>
                  <a:lnTo>
                    <a:pt x="404" y="403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" name="Google Shape;431;p38"/>
            <p:cNvSpPr/>
            <p:nvPr/>
          </p:nvSpPr>
          <p:spPr>
            <a:xfrm>
              <a:off x="2273521" y="2208019"/>
              <a:ext cx="357766" cy="274110"/>
            </a:xfrm>
            <a:custGeom>
              <a:avLst/>
              <a:gdLst/>
              <a:ahLst/>
              <a:cxnLst/>
              <a:rect l="l" t="t" r="r" b="b"/>
              <a:pathLst>
                <a:path w="13929" h="10672" extrusionOk="0">
                  <a:moveTo>
                    <a:pt x="10640" y="1241"/>
                  </a:moveTo>
                  <a:lnTo>
                    <a:pt x="10640" y="1645"/>
                  </a:lnTo>
                  <a:lnTo>
                    <a:pt x="9430" y="1645"/>
                  </a:lnTo>
                  <a:lnTo>
                    <a:pt x="9430" y="1241"/>
                  </a:lnTo>
                  <a:close/>
                  <a:moveTo>
                    <a:pt x="10640" y="2079"/>
                  </a:moveTo>
                  <a:lnTo>
                    <a:pt x="10640" y="2451"/>
                  </a:lnTo>
                  <a:lnTo>
                    <a:pt x="9399" y="2451"/>
                  </a:lnTo>
                  <a:lnTo>
                    <a:pt x="9399" y="2079"/>
                  </a:lnTo>
                  <a:close/>
                  <a:moveTo>
                    <a:pt x="10640" y="2885"/>
                  </a:moveTo>
                  <a:lnTo>
                    <a:pt x="10640" y="3289"/>
                  </a:lnTo>
                  <a:lnTo>
                    <a:pt x="9399" y="3289"/>
                  </a:lnTo>
                  <a:lnTo>
                    <a:pt x="9399" y="2885"/>
                  </a:lnTo>
                  <a:close/>
                  <a:moveTo>
                    <a:pt x="11447" y="404"/>
                  </a:moveTo>
                  <a:lnTo>
                    <a:pt x="11447" y="4095"/>
                  </a:lnTo>
                  <a:lnTo>
                    <a:pt x="11043" y="4095"/>
                  </a:lnTo>
                  <a:lnTo>
                    <a:pt x="11043" y="404"/>
                  </a:lnTo>
                  <a:close/>
                  <a:moveTo>
                    <a:pt x="8159" y="1"/>
                  </a:moveTo>
                  <a:lnTo>
                    <a:pt x="8159" y="838"/>
                  </a:lnTo>
                  <a:lnTo>
                    <a:pt x="8562" y="838"/>
                  </a:lnTo>
                  <a:lnTo>
                    <a:pt x="8562" y="404"/>
                  </a:lnTo>
                  <a:lnTo>
                    <a:pt x="8965" y="404"/>
                  </a:lnTo>
                  <a:lnTo>
                    <a:pt x="8965" y="4095"/>
                  </a:lnTo>
                  <a:lnTo>
                    <a:pt x="8562" y="4095"/>
                  </a:lnTo>
                  <a:lnTo>
                    <a:pt x="8562" y="1241"/>
                  </a:lnTo>
                  <a:lnTo>
                    <a:pt x="8159" y="1241"/>
                  </a:lnTo>
                  <a:lnTo>
                    <a:pt x="8159" y="1614"/>
                  </a:lnTo>
                  <a:lnTo>
                    <a:pt x="1" y="1614"/>
                  </a:lnTo>
                  <a:lnTo>
                    <a:pt x="1" y="10640"/>
                  </a:lnTo>
                  <a:lnTo>
                    <a:pt x="11478" y="10640"/>
                  </a:lnTo>
                  <a:lnTo>
                    <a:pt x="11478" y="10237"/>
                  </a:lnTo>
                  <a:lnTo>
                    <a:pt x="404" y="10237"/>
                  </a:lnTo>
                  <a:lnTo>
                    <a:pt x="404" y="2079"/>
                  </a:lnTo>
                  <a:lnTo>
                    <a:pt x="8190" y="2079"/>
                  </a:lnTo>
                  <a:lnTo>
                    <a:pt x="8190" y="2451"/>
                  </a:lnTo>
                  <a:lnTo>
                    <a:pt x="807" y="2451"/>
                  </a:lnTo>
                  <a:lnTo>
                    <a:pt x="807" y="3661"/>
                  </a:lnTo>
                  <a:lnTo>
                    <a:pt x="1241" y="3661"/>
                  </a:lnTo>
                  <a:lnTo>
                    <a:pt x="1241" y="2854"/>
                  </a:lnTo>
                  <a:lnTo>
                    <a:pt x="8190" y="2854"/>
                  </a:lnTo>
                  <a:lnTo>
                    <a:pt x="8190" y="4095"/>
                  </a:lnTo>
                  <a:lnTo>
                    <a:pt x="6949" y="4095"/>
                  </a:lnTo>
                  <a:lnTo>
                    <a:pt x="6949" y="4498"/>
                  </a:lnTo>
                  <a:lnTo>
                    <a:pt x="9399" y="4498"/>
                  </a:lnTo>
                  <a:lnTo>
                    <a:pt x="9399" y="3692"/>
                  </a:lnTo>
                  <a:lnTo>
                    <a:pt x="10640" y="3692"/>
                  </a:lnTo>
                  <a:lnTo>
                    <a:pt x="10640" y="4498"/>
                  </a:lnTo>
                  <a:lnTo>
                    <a:pt x="11850" y="4498"/>
                  </a:lnTo>
                  <a:lnTo>
                    <a:pt x="11850" y="2885"/>
                  </a:lnTo>
                  <a:lnTo>
                    <a:pt x="12687" y="2885"/>
                  </a:lnTo>
                  <a:lnTo>
                    <a:pt x="12687" y="9431"/>
                  </a:lnTo>
                  <a:lnTo>
                    <a:pt x="1241" y="9431"/>
                  </a:lnTo>
                  <a:lnTo>
                    <a:pt x="1241" y="4095"/>
                  </a:lnTo>
                  <a:lnTo>
                    <a:pt x="838" y="4095"/>
                  </a:lnTo>
                  <a:lnTo>
                    <a:pt x="838" y="9834"/>
                  </a:lnTo>
                  <a:lnTo>
                    <a:pt x="13091" y="9834"/>
                  </a:lnTo>
                  <a:lnTo>
                    <a:pt x="13091" y="2451"/>
                  </a:lnTo>
                  <a:lnTo>
                    <a:pt x="11881" y="2451"/>
                  </a:lnTo>
                  <a:lnTo>
                    <a:pt x="11881" y="2079"/>
                  </a:lnTo>
                  <a:lnTo>
                    <a:pt x="13525" y="2079"/>
                  </a:lnTo>
                  <a:lnTo>
                    <a:pt x="13525" y="10237"/>
                  </a:lnTo>
                  <a:lnTo>
                    <a:pt x="12687" y="10237"/>
                  </a:lnTo>
                  <a:lnTo>
                    <a:pt x="12687" y="10671"/>
                  </a:lnTo>
                  <a:lnTo>
                    <a:pt x="13928" y="10671"/>
                  </a:lnTo>
                  <a:lnTo>
                    <a:pt x="13928" y="1645"/>
                  </a:lnTo>
                  <a:lnTo>
                    <a:pt x="11881" y="1645"/>
                  </a:lnTo>
                  <a:lnTo>
                    <a:pt x="11881" y="1"/>
                  </a:lnTo>
                  <a:lnTo>
                    <a:pt x="10640" y="1"/>
                  </a:lnTo>
                  <a:lnTo>
                    <a:pt x="10640" y="838"/>
                  </a:lnTo>
                  <a:lnTo>
                    <a:pt x="9399" y="838"/>
                  </a:lnTo>
                  <a:lnTo>
                    <a:pt x="93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" name="Google Shape;432;p38"/>
            <p:cNvSpPr/>
            <p:nvPr/>
          </p:nvSpPr>
          <p:spPr>
            <a:xfrm>
              <a:off x="2431278" y="2313199"/>
              <a:ext cx="10377" cy="10377"/>
            </a:xfrm>
            <a:custGeom>
              <a:avLst/>
              <a:gdLst/>
              <a:ahLst/>
              <a:cxnLst/>
              <a:rect l="l" t="t" r="r" b="b"/>
              <a:pathLst>
                <a:path w="404" h="404" extrusionOk="0">
                  <a:moveTo>
                    <a:pt x="0" y="0"/>
                  </a:moveTo>
                  <a:lnTo>
                    <a:pt x="0" y="403"/>
                  </a:lnTo>
                  <a:lnTo>
                    <a:pt x="404" y="403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" name="Google Shape;433;p38"/>
            <p:cNvSpPr/>
            <p:nvPr/>
          </p:nvSpPr>
          <p:spPr>
            <a:xfrm>
              <a:off x="2431278" y="2408002"/>
              <a:ext cx="58177" cy="10377"/>
            </a:xfrm>
            <a:custGeom>
              <a:avLst/>
              <a:gdLst/>
              <a:ahLst/>
              <a:cxnLst/>
              <a:rect l="l" t="t" r="r" b="b"/>
              <a:pathLst>
                <a:path w="2265" h="404" extrusionOk="0">
                  <a:moveTo>
                    <a:pt x="0" y="1"/>
                  </a:moveTo>
                  <a:lnTo>
                    <a:pt x="0" y="404"/>
                  </a:lnTo>
                  <a:lnTo>
                    <a:pt x="2265" y="404"/>
                  </a:lnTo>
                  <a:lnTo>
                    <a:pt x="226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" name="Google Shape;434;p38"/>
            <p:cNvSpPr/>
            <p:nvPr/>
          </p:nvSpPr>
          <p:spPr>
            <a:xfrm>
              <a:off x="2410551" y="2408002"/>
              <a:ext cx="10402" cy="10377"/>
            </a:xfrm>
            <a:custGeom>
              <a:avLst/>
              <a:gdLst/>
              <a:ahLst/>
              <a:cxnLst/>
              <a:rect l="l" t="t" r="r" b="b"/>
              <a:pathLst>
                <a:path w="405" h="404" extrusionOk="0">
                  <a:moveTo>
                    <a:pt x="1" y="1"/>
                  </a:moveTo>
                  <a:lnTo>
                    <a:pt x="1" y="404"/>
                  </a:lnTo>
                  <a:lnTo>
                    <a:pt x="404" y="40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" name="Google Shape;435;p38"/>
            <p:cNvSpPr/>
            <p:nvPr/>
          </p:nvSpPr>
          <p:spPr>
            <a:xfrm>
              <a:off x="2326895" y="2355425"/>
              <a:ext cx="10402" cy="10377"/>
            </a:xfrm>
            <a:custGeom>
              <a:avLst/>
              <a:gdLst/>
              <a:ahLst/>
              <a:cxnLst/>
              <a:rect l="l" t="t" r="r" b="b"/>
              <a:pathLst>
                <a:path w="405" h="404" extrusionOk="0">
                  <a:moveTo>
                    <a:pt x="1" y="0"/>
                  </a:moveTo>
                  <a:lnTo>
                    <a:pt x="1" y="403"/>
                  </a:lnTo>
                  <a:lnTo>
                    <a:pt x="404" y="403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" name="Google Shape;436;p38"/>
            <p:cNvSpPr/>
            <p:nvPr/>
          </p:nvSpPr>
          <p:spPr>
            <a:xfrm>
              <a:off x="2348419" y="2355425"/>
              <a:ext cx="52603" cy="10377"/>
            </a:xfrm>
            <a:custGeom>
              <a:avLst/>
              <a:gdLst/>
              <a:ahLst/>
              <a:cxnLst/>
              <a:rect l="l" t="t" r="r" b="b"/>
              <a:pathLst>
                <a:path w="2048" h="404" extrusionOk="0">
                  <a:moveTo>
                    <a:pt x="0" y="0"/>
                  </a:moveTo>
                  <a:lnTo>
                    <a:pt x="0" y="403"/>
                  </a:lnTo>
                  <a:lnTo>
                    <a:pt x="2048" y="403"/>
                  </a:lnTo>
                  <a:lnTo>
                    <a:pt x="204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" name="Google Shape;437;p38"/>
            <p:cNvSpPr/>
            <p:nvPr/>
          </p:nvSpPr>
          <p:spPr>
            <a:xfrm>
              <a:off x="2504583" y="2355425"/>
              <a:ext cx="11173" cy="10377"/>
            </a:xfrm>
            <a:custGeom>
              <a:avLst/>
              <a:gdLst/>
              <a:ahLst/>
              <a:cxnLst/>
              <a:rect l="l" t="t" r="r" b="b"/>
              <a:pathLst>
                <a:path w="435" h="404" extrusionOk="0">
                  <a:moveTo>
                    <a:pt x="0" y="0"/>
                  </a:moveTo>
                  <a:lnTo>
                    <a:pt x="0" y="403"/>
                  </a:lnTo>
                  <a:lnTo>
                    <a:pt x="434" y="403"/>
                  </a:lnTo>
                  <a:lnTo>
                    <a:pt x="43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" name="Google Shape;438;p38"/>
            <p:cNvSpPr/>
            <p:nvPr/>
          </p:nvSpPr>
          <p:spPr>
            <a:xfrm>
              <a:off x="2526082" y="2355425"/>
              <a:ext cx="52603" cy="10377"/>
            </a:xfrm>
            <a:custGeom>
              <a:avLst/>
              <a:gdLst/>
              <a:ahLst/>
              <a:cxnLst/>
              <a:rect l="l" t="t" r="r" b="b"/>
              <a:pathLst>
                <a:path w="2048" h="404" extrusionOk="0">
                  <a:moveTo>
                    <a:pt x="1" y="0"/>
                  </a:moveTo>
                  <a:lnTo>
                    <a:pt x="1" y="403"/>
                  </a:lnTo>
                  <a:lnTo>
                    <a:pt x="2048" y="403"/>
                  </a:lnTo>
                  <a:lnTo>
                    <a:pt x="204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39" name="Google Shape;439;p38"/>
          <p:cNvGrpSpPr/>
          <p:nvPr/>
        </p:nvGrpSpPr>
        <p:grpSpPr>
          <a:xfrm>
            <a:off x="1585646" y="1579168"/>
            <a:ext cx="358563" cy="358563"/>
            <a:chOff x="1498296" y="2165793"/>
            <a:chExt cx="358563" cy="358563"/>
          </a:xfrm>
        </p:grpSpPr>
        <p:sp>
          <p:nvSpPr>
            <p:cNvPr id="440" name="Google Shape;440;p38"/>
            <p:cNvSpPr/>
            <p:nvPr/>
          </p:nvSpPr>
          <p:spPr>
            <a:xfrm>
              <a:off x="1498296" y="2165793"/>
              <a:ext cx="358563" cy="358563"/>
            </a:xfrm>
            <a:custGeom>
              <a:avLst/>
              <a:gdLst/>
              <a:ahLst/>
              <a:cxnLst/>
              <a:rect l="l" t="t" r="r" b="b"/>
              <a:pathLst>
                <a:path w="13960" h="13960" extrusionOk="0">
                  <a:moveTo>
                    <a:pt x="12719" y="404"/>
                  </a:moveTo>
                  <a:lnTo>
                    <a:pt x="12719" y="1645"/>
                  </a:lnTo>
                  <a:lnTo>
                    <a:pt x="4095" y="1645"/>
                  </a:lnTo>
                  <a:lnTo>
                    <a:pt x="4095" y="2048"/>
                  </a:lnTo>
                  <a:lnTo>
                    <a:pt x="12719" y="2048"/>
                  </a:lnTo>
                  <a:lnTo>
                    <a:pt x="12719" y="2451"/>
                  </a:lnTo>
                  <a:lnTo>
                    <a:pt x="1273" y="2451"/>
                  </a:lnTo>
                  <a:lnTo>
                    <a:pt x="1273" y="2048"/>
                  </a:lnTo>
                  <a:lnTo>
                    <a:pt x="3692" y="2048"/>
                  </a:lnTo>
                  <a:lnTo>
                    <a:pt x="3692" y="1645"/>
                  </a:lnTo>
                  <a:lnTo>
                    <a:pt x="1273" y="1645"/>
                  </a:lnTo>
                  <a:lnTo>
                    <a:pt x="1273" y="404"/>
                  </a:lnTo>
                  <a:close/>
                  <a:moveTo>
                    <a:pt x="11478" y="5336"/>
                  </a:moveTo>
                  <a:lnTo>
                    <a:pt x="11478" y="6142"/>
                  </a:lnTo>
                  <a:lnTo>
                    <a:pt x="2482" y="6142"/>
                  </a:lnTo>
                  <a:lnTo>
                    <a:pt x="2482" y="5336"/>
                  </a:lnTo>
                  <a:close/>
                  <a:moveTo>
                    <a:pt x="11478" y="6546"/>
                  </a:moveTo>
                  <a:lnTo>
                    <a:pt x="11478" y="7383"/>
                  </a:lnTo>
                  <a:lnTo>
                    <a:pt x="2482" y="7383"/>
                  </a:lnTo>
                  <a:lnTo>
                    <a:pt x="2482" y="6546"/>
                  </a:lnTo>
                  <a:close/>
                  <a:moveTo>
                    <a:pt x="11478" y="7786"/>
                  </a:moveTo>
                  <a:lnTo>
                    <a:pt x="11478" y="8593"/>
                  </a:lnTo>
                  <a:lnTo>
                    <a:pt x="10268" y="8593"/>
                  </a:lnTo>
                  <a:lnTo>
                    <a:pt x="10268" y="8996"/>
                  </a:lnTo>
                  <a:lnTo>
                    <a:pt x="11478" y="8996"/>
                  </a:lnTo>
                  <a:lnTo>
                    <a:pt x="11478" y="9803"/>
                  </a:lnTo>
                  <a:lnTo>
                    <a:pt x="2482" y="9803"/>
                  </a:lnTo>
                  <a:lnTo>
                    <a:pt x="2482" y="8996"/>
                  </a:lnTo>
                  <a:lnTo>
                    <a:pt x="9865" y="8996"/>
                  </a:lnTo>
                  <a:lnTo>
                    <a:pt x="9865" y="8624"/>
                  </a:lnTo>
                  <a:lnTo>
                    <a:pt x="2482" y="8624"/>
                  </a:lnTo>
                  <a:lnTo>
                    <a:pt x="2482" y="7786"/>
                  </a:lnTo>
                  <a:close/>
                  <a:moveTo>
                    <a:pt x="11478" y="10237"/>
                  </a:moveTo>
                  <a:lnTo>
                    <a:pt x="11478" y="11075"/>
                  </a:lnTo>
                  <a:lnTo>
                    <a:pt x="2482" y="11075"/>
                  </a:lnTo>
                  <a:lnTo>
                    <a:pt x="2482" y="10237"/>
                  </a:lnTo>
                  <a:close/>
                  <a:moveTo>
                    <a:pt x="11478" y="11478"/>
                  </a:moveTo>
                  <a:lnTo>
                    <a:pt x="11478" y="12688"/>
                  </a:lnTo>
                  <a:lnTo>
                    <a:pt x="2482" y="12688"/>
                  </a:lnTo>
                  <a:lnTo>
                    <a:pt x="2482" y="11478"/>
                  </a:lnTo>
                  <a:close/>
                  <a:moveTo>
                    <a:pt x="12315" y="2885"/>
                  </a:moveTo>
                  <a:lnTo>
                    <a:pt x="12315" y="12688"/>
                  </a:lnTo>
                  <a:lnTo>
                    <a:pt x="11912" y="12688"/>
                  </a:lnTo>
                  <a:lnTo>
                    <a:pt x="11912" y="4933"/>
                  </a:lnTo>
                  <a:lnTo>
                    <a:pt x="2079" y="4933"/>
                  </a:lnTo>
                  <a:lnTo>
                    <a:pt x="2079" y="12688"/>
                  </a:lnTo>
                  <a:lnTo>
                    <a:pt x="1645" y="12688"/>
                  </a:lnTo>
                  <a:lnTo>
                    <a:pt x="1645" y="2885"/>
                  </a:lnTo>
                  <a:close/>
                  <a:moveTo>
                    <a:pt x="838" y="1"/>
                  </a:moveTo>
                  <a:lnTo>
                    <a:pt x="838" y="2885"/>
                  </a:lnTo>
                  <a:lnTo>
                    <a:pt x="1273" y="2885"/>
                  </a:lnTo>
                  <a:lnTo>
                    <a:pt x="1273" y="12688"/>
                  </a:lnTo>
                  <a:lnTo>
                    <a:pt x="1" y="12688"/>
                  </a:lnTo>
                  <a:lnTo>
                    <a:pt x="1" y="13959"/>
                  </a:lnTo>
                  <a:lnTo>
                    <a:pt x="11478" y="13959"/>
                  </a:lnTo>
                  <a:lnTo>
                    <a:pt x="11478" y="13525"/>
                  </a:lnTo>
                  <a:lnTo>
                    <a:pt x="404" y="13525"/>
                  </a:lnTo>
                  <a:lnTo>
                    <a:pt x="404" y="13091"/>
                  </a:lnTo>
                  <a:lnTo>
                    <a:pt x="13556" y="13091"/>
                  </a:lnTo>
                  <a:lnTo>
                    <a:pt x="13556" y="13525"/>
                  </a:lnTo>
                  <a:lnTo>
                    <a:pt x="12719" y="13525"/>
                  </a:lnTo>
                  <a:lnTo>
                    <a:pt x="12719" y="13959"/>
                  </a:lnTo>
                  <a:lnTo>
                    <a:pt x="13959" y="13959"/>
                  </a:lnTo>
                  <a:lnTo>
                    <a:pt x="13959" y="12688"/>
                  </a:lnTo>
                  <a:lnTo>
                    <a:pt x="12719" y="12688"/>
                  </a:lnTo>
                  <a:lnTo>
                    <a:pt x="12719" y="2885"/>
                  </a:lnTo>
                  <a:lnTo>
                    <a:pt x="13122" y="2885"/>
                  </a:lnTo>
                  <a:lnTo>
                    <a:pt x="1312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" name="Google Shape;441;p38"/>
            <p:cNvSpPr/>
            <p:nvPr/>
          </p:nvSpPr>
          <p:spPr>
            <a:xfrm>
              <a:off x="1803460" y="2513182"/>
              <a:ext cx="11173" cy="10377"/>
            </a:xfrm>
            <a:custGeom>
              <a:avLst/>
              <a:gdLst/>
              <a:ahLst/>
              <a:cxnLst/>
              <a:rect l="l" t="t" r="r" b="b"/>
              <a:pathLst>
                <a:path w="435" h="404" extrusionOk="0">
                  <a:moveTo>
                    <a:pt x="0" y="0"/>
                  </a:moveTo>
                  <a:lnTo>
                    <a:pt x="0" y="403"/>
                  </a:lnTo>
                  <a:lnTo>
                    <a:pt x="434" y="403"/>
                  </a:lnTo>
                  <a:lnTo>
                    <a:pt x="43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" name="Google Shape;442;p38"/>
            <p:cNvSpPr/>
            <p:nvPr/>
          </p:nvSpPr>
          <p:spPr>
            <a:xfrm>
              <a:off x="1645703" y="2250245"/>
              <a:ext cx="62954" cy="31901"/>
            </a:xfrm>
            <a:custGeom>
              <a:avLst/>
              <a:gdLst/>
              <a:ahLst/>
              <a:cxnLst/>
              <a:rect l="l" t="t" r="r" b="b"/>
              <a:pathLst>
                <a:path w="2451" h="1242" extrusionOk="0">
                  <a:moveTo>
                    <a:pt x="2048" y="435"/>
                  </a:moveTo>
                  <a:lnTo>
                    <a:pt x="2079" y="807"/>
                  </a:lnTo>
                  <a:lnTo>
                    <a:pt x="435" y="807"/>
                  </a:lnTo>
                  <a:lnTo>
                    <a:pt x="435" y="435"/>
                  </a:lnTo>
                  <a:close/>
                  <a:moveTo>
                    <a:pt x="0" y="1"/>
                  </a:moveTo>
                  <a:lnTo>
                    <a:pt x="0" y="1241"/>
                  </a:lnTo>
                  <a:lnTo>
                    <a:pt x="2451" y="1241"/>
                  </a:lnTo>
                  <a:lnTo>
                    <a:pt x="245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" name="Google Shape;443;p38"/>
            <p:cNvSpPr/>
            <p:nvPr/>
          </p:nvSpPr>
          <p:spPr>
            <a:xfrm>
              <a:off x="1651276" y="2187317"/>
              <a:ext cx="10377" cy="10377"/>
            </a:xfrm>
            <a:custGeom>
              <a:avLst/>
              <a:gdLst/>
              <a:ahLst/>
              <a:cxnLst/>
              <a:rect l="l" t="t" r="r" b="b"/>
              <a:pathLst>
                <a:path w="404" h="404" extrusionOk="0">
                  <a:moveTo>
                    <a:pt x="0" y="0"/>
                  </a:moveTo>
                  <a:lnTo>
                    <a:pt x="0" y="403"/>
                  </a:lnTo>
                  <a:lnTo>
                    <a:pt x="404" y="403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" name="Google Shape;444;p38"/>
            <p:cNvSpPr/>
            <p:nvPr/>
          </p:nvSpPr>
          <p:spPr>
            <a:xfrm>
              <a:off x="1671978" y="2187317"/>
              <a:ext cx="11199" cy="10377"/>
            </a:xfrm>
            <a:custGeom>
              <a:avLst/>
              <a:gdLst/>
              <a:ahLst/>
              <a:cxnLst/>
              <a:rect l="l" t="t" r="r" b="b"/>
              <a:pathLst>
                <a:path w="436" h="404" extrusionOk="0">
                  <a:moveTo>
                    <a:pt x="1" y="0"/>
                  </a:moveTo>
                  <a:lnTo>
                    <a:pt x="1" y="403"/>
                  </a:lnTo>
                  <a:lnTo>
                    <a:pt x="435" y="403"/>
                  </a:lnTo>
                  <a:lnTo>
                    <a:pt x="43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" name="Google Shape;445;p38"/>
            <p:cNvSpPr/>
            <p:nvPr/>
          </p:nvSpPr>
          <p:spPr>
            <a:xfrm>
              <a:off x="1693502" y="2187317"/>
              <a:ext cx="10377" cy="10377"/>
            </a:xfrm>
            <a:custGeom>
              <a:avLst/>
              <a:gdLst/>
              <a:ahLst/>
              <a:cxnLst/>
              <a:rect l="l" t="t" r="r" b="b"/>
              <a:pathLst>
                <a:path w="404" h="404" extrusionOk="0">
                  <a:moveTo>
                    <a:pt x="1" y="0"/>
                  </a:moveTo>
                  <a:lnTo>
                    <a:pt x="1" y="403"/>
                  </a:lnTo>
                  <a:lnTo>
                    <a:pt x="404" y="403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" name="Google Shape;446;p38"/>
            <p:cNvSpPr/>
            <p:nvPr/>
          </p:nvSpPr>
          <p:spPr>
            <a:xfrm>
              <a:off x="1551696" y="2250245"/>
              <a:ext cx="10377" cy="10377"/>
            </a:xfrm>
            <a:custGeom>
              <a:avLst/>
              <a:gdLst/>
              <a:ahLst/>
              <a:cxnLst/>
              <a:rect l="l" t="t" r="r" b="b"/>
              <a:pathLst>
                <a:path w="404" h="404" extrusionOk="0">
                  <a:moveTo>
                    <a:pt x="0" y="1"/>
                  </a:moveTo>
                  <a:lnTo>
                    <a:pt x="0" y="404"/>
                  </a:lnTo>
                  <a:lnTo>
                    <a:pt x="403" y="404"/>
                  </a:lnTo>
                  <a:lnTo>
                    <a:pt x="4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" name="Google Shape;447;p38"/>
            <p:cNvSpPr/>
            <p:nvPr/>
          </p:nvSpPr>
          <p:spPr>
            <a:xfrm>
              <a:off x="1572398" y="2250245"/>
              <a:ext cx="10377" cy="10377"/>
            </a:xfrm>
            <a:custGeom>
              <a:avLst/>
              <a:gdLst/>
              <a:ahLst/>
              <a:cxnLst/>
              <a:rect l="l" t="t" r="r" b="b"/>
              <a:pathLst>
                <a:path w="404" h="404" extrusionOk="0">
                  <a:moveTo>
                    <a:pt x="1" y="1"/>
                  </a:moveTo>
                  <a:lnTo>
                    <a:pt x="1" y="404"/>
                  </a:lnTo>
                  <a:lnTo>
                    <a:pt x="404" y="40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Real Estate &amp; Rentals: Property Business Plans">
  <a:themeElements>
    <a:clrScheme name="Simple Light">
      <a:dk1>
        <a:srgbClr val="332F2F"/>
      </a:dk1>
      <a:lt1>
        <a:srgbClr val="E6E6E6"/>
      </a:lt1>
      <a:dk2>
        <a:srgbClr val="F1BE7E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32F2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957</Words>
  <Application>Microsoft Macintosh PowerPoint</Application>
  <PresentationFormat>On-screen Show (16:9)</PresentationFormat>
  <Paragraphs>208</Paragraphs>
  <Slides>29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8" baseType="lpstr">
      <vt:lpstr>Arial</vt:lpstr>
      <vt:lpstr>Oswald SemiBold</vt:lpstr>
      <vt:lpstr>Roboto Condensed Light</vt:lpstr>
      <vt:lpstr>Oswald</vt:lpstr>
      <vt:lpstr>Manrope ExtraBold</vt:lpstr>
      <vt:lpstr>Bebas Neue</vt:lpstr>
      <vt:lpstr>EB Garamond</vt:lpstr>
      <vt:lpstr>Manrope</vt:lpstr>
      <vt:lpstr>Real Estate &amp; Rentals: Property Business Plans</vt:lpstr>
      <vt:lpstr>iPredict</vt:lpstr>
      <vt:lpstr>Background</vt:lpstr>
      <vt:lpstr>Background </vt:lpstr>
      <vt:lpstr>PowerPoint Presentation</vt:lpstr>
      <vt:lpstr>Problem Statement</vt:lpstr>
      <vt:lpstr>2930 observations, 82 variables</vt:lpstr>
      <vt:lpstr>Selected Features</vt:lpstr>
      <vt:lpstr>Data Cleaning </vt:lpstr>
      <vt:lpstr>Our Cleaning Process</vt:lpstr>
      <vt:lpstr>Columns with Missing Values</vt:lpstr>
      <vt:lpstr>Numeric Feature Selection</vt:lpstr>
      <vt:lpstr>Numeric Feature Selection</vt:lpstr>
      <vt:lpstr>Numeric Feature Selection</vt:lpstr>
      <vt:lpstr>Categoric Feature Selection</vt:lpstr>
      <vt:lpstr>Small Variance among Variables </vt:lpstr>
      <vt:lpstr>Boxplot of Neighborhoods with Sale Price </vt:lpstr>
      <vt:lpstr>Boxplots of Various Features with Sale Price </vt:lpstr>
      <vt:lpstr>Model</vt:lpstr>
      <vt:lpstr>Baseline Model vs Final Best Model </vt:lpstr>
      <vt:lpstr>Residual Distribution and Average</vt:lpstr>
      <vt:lpstr>Top 5  Features absolute Beta</vt:lpstr>
      <vt:lpstr>Application</vt:lpstr>
      <vt:lpstr>Sale price $226631.25 (Predicted)</vt:lpstr>
      <vt:lpstr>Limitations of the Predictor</vt:lpstr>
      <vt:lpstr>Conclusion </vt:lpstr>
      <vt:lpstr>Conclusion</vt:lpstr>
      <vt:lpstr>Recommendations </vt:lpstr>
      <vt:lpstr>Questions?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iPredict</dc:title>
  <cp:lastModifiedBy>#RICHELLE-JOY CHIA#</cp:lastModifiedBy>
  <cp:revision>2</cp:revision>
  <dcterms:modified xsi:type="dcterms:W3CDTF">2022-09-28T02:56:37Z</dcterms:modified>
</cp:coreProperties>
</file>